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05" r:id="rId2"/>
    <p:sldId id="308" r:id="rId3"/>
    <p:sldId id="309" r:id="rId4"/>
    <p:sldId id="286" r:id="rId5"/>
    <p:sldId id="307" r:id="rId6"/>
    <p:sldId id="310" r:id="rId7"/>
    <p:sldId id="306" r:id="rId8"/>
    <p:sldId id="311" r:id="rId9"/>
    <p:sldId id="276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lr>
        <a:srgbClr val="DD8729"/>
      </a:buClr>
      <a:buSzPct val="70000"/>
      <a:buChar char="•"/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buClr>
        <a:srgbClr val="DD8729"/>
      </a:buClr>
      <a:buSzPct val="70000"/>
      <a:buChar char="•"/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buClr>
        <a:srgbClr val="DD8729"/>
      </a:buClr>
      <a:buSzPct val="70000"/>
      <a:buChar char="•"/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buClr>
        <a:srgbClr val="DD8729"/>
      </a:buClr>
      <a:buSzPct val="70000"/>
      <a:buChar char="•"/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buClr>
        <a:srgbClr val="DD8729"/>
      </a:buClr>
      <a:buSzPct val="70000"/>
      <a:buChar char="•"/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19293"/>
    <a:srgbClr val="FFAE6A"/>
    <a:srgbClr val="DD8729"/>
    <a:srgbClr val="FF7A00"/>
    <a:srgbClr val="AE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3902" autoAdjust="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sl-SI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sl-SI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766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sl-SI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32766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09272054-80EC-4854-85C9-9B1CE0CD7C55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17972"/>
            <a:ext cx="4982422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355"/>
            <a:ext cx="294502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34355"/>
            <a:ext cx="294502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09C29AC8-C407-4216-ADC5-2D8C04E564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Padanja po lestvici</a:t>
            </a:r>
            <a:r>
              <a:rPr lang="sl-SI" baseline="0" dirty="0" smtClean="0"/>
              <a:t> (uče/</a:t>
            </a:r>
            <a:r>
              <a:rPr lang="sl-SI" baseline="0" dirty="0" err="1" smtClean="0"/>
              <a:t>rač</a:t>
            </a:r>
            <a:r>
              <a:rPr lang="sl-SI" baseline="0" dirty="0" smtClean="0"/>
              <a:t>) med konkurenčnimi državami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9AC8-C407-4216-ADC5-2D8C04E564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5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Tip1, tip2, tip3, android, IOS, </a:t>
            </a:r>
            <a:r>
              <a:rPr lang="sl-SI" dirty="0" err="1" smtClean="0"/>
              <a:t>win</a:t>
            </a:r>
            <a:r>
              <a:rPr lang="sl-SI" dirty="0" smtClean="0"/>
              <a:t>, </a:t>
            </a:r>
            <a:r>
              <a:rPr lang="sl-SI" dirty="0" err="1" smtClean="0"/>
              <a:t>win+tipkovnica</a:t>
            </a:r>
            <a:r>
              <a:rPr lang="sl-SI" dirty="0" smtClean="0"/>
              <a:t>, kje</a:t>
            </a:r>
            <a:r>
              <a:rPr lang="sl-SI" baseline="0" dirty="0" smtClean="0"/>
              <a:t> in kdo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9AC8-C407-4216-ADC5-2D8C04E564A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05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N-namizni,</a:t>
            </a:r>
            <a:r>
              <a:rPr lang="sl-SI" baseline="0" dirty="0" smtClean="0"/>
              <a:t> P-prenosni, Z-zaslon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9AC8-C407-4216-ADC5-2D8C04E564A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49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Tablica ni nadomestek za računalnik, </a:t>
            </a:r>
            <a:r>
              <a:rPr lang="sl-SI" dirty="0" err="1" smtClean="0"/>
              <a:t>personalizirana</a:t>
            </a:r>
            <a:r>
              <a:rPr lang="sl-SI" baseline="0" dirty="0" smtClean="0"/>
              <a:t> naprava, </a:t>
            </a:r>
            <a:r>
              <a:rPr lang="sl-SI" baseline="0" dirty="0" err="1" smtClean="0"/>
              <a:t>kratoosni</a:t>
            </a:r>
            <a:r>
              <a:rPr lang="sl-SI" baseline="0" dirty="0" smtClean="0"/>
              <a:t> – manj sence, ne slepi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9AC8-C407-4216-ADC5-2D8C04E564A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51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Zmanjšanje sredstev za vzdrževanje, pokrivanje</a:t>
            </a:r>
            <a:r>
              <a:rPr lang="sl-SI" baseline="0" dirty="0" smtClean="0"/>
              <a:t> pomanjkanja znanja, dostop do vseh </a:t>
            </a:r>
            <a:r>
              <a:rPr lang="sl-SI" baseline="0" dirty="0" err="1" smtClean="0"/>
              <a:t>arnesovih</a:t>
            </a:r>
            <a:r>
              <a:rPr lang="sl-SI" baseline="0" dirty="0" smtClean="0"/>
              <a:t> in drugih oblačnih storitev, za jutri na za danes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29AC8-C407-4216-ADC5-2D8C04E564A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7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2130425"/>
            <a:ext cx="6623050" cy="1470025"/>
          </a:xfrm>
        </p:spPr>
        <p:txBody>
          <a:bodyPr/>
          <a:lstStyle>
            <a:lvl1pPr eaLnBrk="0" hangingPunct="0"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65238" y="5060950"/>
            <a:ext cx="6400800" cy="1536700"/>
          </a:xfrm>
        </p:spPr>
        <p:txBody>
          <a:bodyPr/>
          <a:lstStyle>
            <a:lvl1pPr marL="0" indent="0" eaLnBrk="0" hangingPunct="0">
              <a:lnSpc>
                <a:spcPct val="50000"/>
              </a:lnSpc>
              <a:buClr>
                <a:schemeClr val="bg1"/>
              </a:buClr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pic>
        <p:nvPicPr>
          <p:cNvPr id="79881" name="Picture 9" descr="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381000"/>
            <a:ext cx="1981200" cy="11191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875" y="485775"/>
            <a:ext cx="1966913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485775"/>
            <a:ext cx="5749925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5"/>
            <a:ext cx="3703638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7588" y="1844675"/>
            <a:ext cx="3705225" cy="4281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485775"/>
            <a:ext cx="7869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l-SI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844675"/>
            <a:ext cx="7561263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smtClean="0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971550" y="1989138"/>
            <a:ext cx="0" cy="4868862"/>
          </a:xfrm>
          <a:prstGeom prst="line">
            <a:avLst/>
          </a:prstGeom>
          <a:noFill/>
          <a:ln w="19050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pic>
        <p:nvPicPr>
          <p:cNvPr id="39951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0825" y="6237288"/>
            <a:ext cx="482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919293"/>
          </a:solidFill>
          <a:latin typeface="Arial" charset="0"/>
          <a:ea typeface="ＭＳ Ｐゴシック" pitchFamily="1" charset="-128"/>
        </a:defRPr>
      </a:lvl9pPr>
    </p:titleStyle>
    <p:bodyStyle>
      <a:lvl1pPr marL="265113" indent="-265113" algn="l" rtl="0" eaLnBrk="1" fontAlgn="base" hangingPunct="1">
        <a:spcBef>
          <a:spcPct val="50000"/>
        </a:spcBef>
        <a:spcAft>
          <a:spcPct val="0"/>
        </a:spcAft>
        <a:buClr>
          <a:srgbClr val="DD872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2682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62050" indent="-269875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400">
          <a:solidFill>
            <a:schemeClr val="tx1"/>
          </a:solidFill>
          <a:latin typeface="+mn-lt"/>
        </a:defRPr>
      </a:lvl3pPr>
      <a:lvl4pPr marL="1619250" indent="-2778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66925" indent="-268288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000">
          <a:solidFill>
            <a:schemeClr val="tx1"/>
          </a:solidFill>
          <a:latin typeface="+mn-lt"/>
        </a:defRPr>
      </a:lvl5pPr>
      <a:lvl6pPr marL="2524125" indent="-268288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000">
          <a:solidFill>
            <a:schemeClr val="tx1"/>
          </a:solidFill>
          <a:latin typeface="+mn-lt"/>
        </a:defRPr>
      </a:lvl6pPr>
      <a:lvl7pPr marL="2981325" indent="-268288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000">
          <a:solidFill>
            <a:schemeClr val="tx1"/>
          </a:solidFill>
          <a:latin typeface="+mn-lt"/>
        </a:defRPr>
      </a:lvl7pPr>
      <a:lvl8pPr marL="3438525" indent="-268288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000">
          <a:solidFill>
            <a:schemeClr val="tx1"/>
          </a:solidFill>
          <a:latin typeface="+mn-lt"/>
        </a:defRPr>
      </a:lvl8pPr>
      <a:lvl9pPr marL="3895725" indent="-268288" algn="l" rtl="0" eaLnBrk="1" fontAlgn="base" hangingPunct="1">
        <a:spcBef>
          <a:spcPct val="20000"/>
        </a:spcBef>
        <a:spcAft>
          <a:spcPct val="0"/>
        </a:spcAft>
        <a:buClr>
          <a:srgbClr val="DD8729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6071" y="2132036"/>
            <a:ext cx="7869238" cy="1800200"/>
          </a:xfrm>
        </p:spPr>
        <p:txBody>
          <a:bodyPr/>
          <a:lstStyle/>
          <a:p>
            <a:r>
              <a:rPr lang="sl-SI" dirty="0" smtClean="0">
                <a:solidFill>
                  <a:schemeClr val="tx1"/>
                </a:solidFill>
              </a:rPr>
              <a:t>Priporočila ob nabavi opreme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71550" y="4869160"/>
            <a:ext cx="7561263" cy="1257002"/>
          </a:xfrm>
        </p:spPr>
        <p:txBody>
          <a:bodyPr/>
          <a:lstStyle/>
          <a:p>
            <a:pPr marL="0" indent="0">
              <a:buNone/>
            </a:pPr>
            <a:r>
              <a:rPr lang="sl-SI" sz="2400" dirty="0" smtClean="0">
                <a:ea typeface="ＭＳ Ｐゴシック" pitchFamily="1" charset="-128"/>
              </a:rPr>
              <a:t>Damjan Ferlič, Tomaž Ferbežar, Jože Hanc in Milan Podbršček</a:t>
            </a:r>
            <a:endParaRPr lang="en-US" sz="2400" dirty="0">
              <a:ea typeface="ＭＳ Ｐゴシック" pitchFamily="1" charset="-128"/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rgbClr val="AEAEAE"/>
                </a:solidFill>
                <a:ea typeface="ＭＳ Ｐゴシック" pitchFamily="1" charset="-128"/>
              </a:rPr>
              <a:t>Datum</a:t>
            </a:r>
            <a:r>
              <a:rPr lang="sl-SI" sz="2000" dirty="0">
                <a:solidFill>
                  <a:srgbClr val="AEAEAE"/>
                </a:solidFill>
                <a:ea typeface="ＭＳ Ｐゴシック" pitchFamily="1" charset="-128"/>
              </a:rPr>
              <a:t>:</a:t>
            </a:r>
            <a:r>
              <a:rPr lang="sl-SI" sz="2000" dirty="0" smtClean="0">
                <a:solidFill>
                  <a:srgbClr val="AEAEAE"/>
                </a:solidFill>
                <a:ea typeface="ＭＳ Ｐゴシック" pitchFamily="1" charset="-128"/>
              </a:rPr>
              <a:t> oktober 2017</a:t>
            </a:r>
            <a:endParaRPr lang="sl-SI" sz="20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6381328"/>
            <a:ext cx="3554276" cy="237765"/>
          </a:xfrm>
          <a:prstGeom prst="rect">
            <a:avLst/>
          </a:prstGeom>
        </p:spPr>
      </p:pic>
      <p:pic>
        <p:nvPicPr>
          <p:cNvPr id="7" name="Slika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48680"/>
            <a:ext cx="631634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0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 čem bomo govorili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riporočila </a:t>
            </a:r>
          </a:p>
          <a:p>
            <a:r>
              <a:rPr lang="sl-SI" dirty="0" smtClean="0"/>
              <a:t>Oprema in njen namen</a:t>
            </a:r>
            <a:endParaRPr lang="sl-SI" dirty="0"/>
          </a:p>
          <a:p>
            <a:r>
              <a:rPr lang="sl-SI" dirty="0" smtClean="0"/>
              <a:t>Zakaj rabimo omrežje</a:t>
            </a:r>
          </a:p>
        </p:txBody>
      </p:sp>
    </p:spTree>
    <p:extLst>
      <p:ext uri="{BB962C8B-B14F-4D97-AF65-F5344CB8AC3E}">
        <p14:creationId xmlns:p14="http://schemas.microsoft.com/office/powerpoint/2010/main" val="35402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Priporočila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Dvig nivoja opremljenosti šol</a:t>
            </a:r>
          </a:p>
          <a:p>
            <a:r>
              <a:rPr lang="sl-SI" dirty="0" smtClean="0"/>
              <a:t>Poenotenje pogojev dela za udeležence izobraževalnega procesa</a:t>
            </a:r>
          </a:p>
          <a:p>
            <a:r>
              <a:rPr lang="sl-SI" dirty="0" smtClean="0"/>
              <a:t>Racionalna poraba sredstev</a:t>
            </a:r>
          </a:p>
          <a:p>
            <a:r>
              <a:rPr lang="sl-SI" dirty="0"/>
              <a:t>Racionalna uporaba kupljene IKT opreme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4275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269776"/>
            <a:ext cx="7869238" cy="1143000"/>
          </a:xfrm>
        </p:spPr>
        <p:txBody>
          <a:bodyPr/>
          <a:lstStyle/>
          <a:p>
            <a:r>
              <a:rPr lang="sl-SI" dirty="0" smtClean="0"/>
              <a:t>Oprema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71550" y="1844824"/>
            <a:ext cx="7561263" cy="4281488"/>
          </a:xfrm>
        </p:spPr>
        <p:txBody>
          <a:bodyPr/>
          <a:lstStyle/>
          <a:p>
            <a:r>
              <a:rPr lang="sl-SI" dirty="0" smtClean="0"/>
              <a:t>Računalniki</a:t>
            </a:r>
          </a:p>
          <a:p>
            <a:r>
              <a:rPr lang="sl-SI" dirty="0" smtClean="0"/>
              <a:t>Prenosniki</a:t>
            </a:r>
          </a:p>
          <a:p>
            <a:r>
              <a:rPr lang="sl-SI" dirty="0" smtClean="0"/>
              <a:t>Monitorji</a:t>
            </a:r>
          </a:p>
          <a:p>
            <a:r>
              <a:rPr lang="sl-SI" dirty="0" smtClean="0"/>
              <a:t>Projektorji</a:t>
            </a:r>
          </a:p>
          <a:p>
            <a:r>
              <a:rPr lang="sl-SI" dirty="0" smtClean="0"/>
              <a:t>Tablice</a:t>
            </a:r>
          </a:p>
          <a:p>
            <a:r>
              <a:rPr lang="sl-SI" dirty="0" smtClean="0"/>
              <a:t>Drugo</a:t>
            </a:r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871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Namen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Računalnik </a:t>
            </a:r>
            <a:r>
              <a:rPr lang="sl-SI" dirty="0"/>
              <a:t>za osnovna opravila - TIP1N + </a:t>
            </a:r>
            <a:r>
              <a:rPr lang="sl-SI" dirty="0" smtClean="0"/>
              <a:t>TIP1Z, TIP1P</a:t>
            </a:r>
            <a:endParaRPr lang="sl-SI" dirty="0"/>
          </a:p>
          <a:p>
            <a:r>
              <a:rPr lang="sl-SI" dirty="0"/>
              <a:t>Računalnik za zahtevnejša opravila - TIP2N + TIP1Z ali </a:t>
            </a:r>
            <a:r>
              <a:rPr lang="sl-SI" dirty="0" smtClean="0"/>
              <a:t>TIP2Z, TIP2P</a:t>
            </a:r>
            <a:endParaRPr lang="sl-SI" dirty="0"/>
          </a:p>
          <a:p>
            <a:r>
              <a:rPr lang="sl-SI" dirty="0"/>
              <a:t>Računalnik za zelo zahtevna opravila - TIP3N + </a:t>
            </a:r>
            <a:r>
              <a:rPr lang="sl-SI" dirty="0" smtClean="0"/>
              <a:t>TIP2Z, TIP3P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62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Opravila</a:t>
            </a:r>
            <a:endParaRPr lang="sl-S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osnovna</a:t>
            </a:r>
            <a:endParaRPr lang="sl-SI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/>
              <a:t>urejanje </a:t>
            </a:r>
            <a:r>
              <a:rPr lang="sl-SI" dirty="0"/>
              <a:t>besedil</a:t>
            </a:r>
          </a:p>
          <a:p>
            <a:r>
              <a:rPr lang="sl-SI" dirty="0"/>
              <a:t>urejanje preglednic</a:t>
            </a:r>
          </a:p>
          <a:p>
            <a:r>
              <a:rPr lang="sl-SI" dirty="0"/>
              <a:t>priprava predstavitev</a:t>
            </a:r>
          </a:p>
          <a:p>
            <a:r>
              <a:rPr lang="sl-SI" dirty="0"/>
              <a:t>brskanje v spletu</a:t>
            </a:r>
          </a:p>
          <a:p>
            <a:r>
              <a:rPr lang="sl-SI" dirty="0"/>
              <a:t>osnovno urejanje fotografij </a:t>
            </a:r>
            <a:r>
              <a:rPr lang="sl-SI" dirty="0" smtClean="0"/>
              <a:t>priprava </a:t>
            </a:r>
            <a:r>
              <a:rPr lang="sl-SI" dirty="0"/>
              <a:t>e-gradiv</a:t>
            </a:r>
          </a:p>
          <a:p>
            <a:r>
              <a:rPr lang="sl-SI" dirty="0" smtClean="0"/>
              <a:t>risanje </a:t>
            </a:r>
            <a:r>
              <a:rPr lang="sl-SI" dirty="0"/>
              <a:t>nezahtevnih konstrukcij</a:t>
            </a:r>
          </a:p>
          <a:p>
            <a:endParaRPr lang="sl-SI" dirty="0"/>
          </a:p>
          <a:p>
            <a:endParaRPr lang="sl-S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/>
          <a:lstStyle/>
          <a:p>
            <a:r>
              <a:rPr lang="sl-SI" dirty="0" smtClean="0"/>
              <a:t>zahtevnejša</a:t>
            </a:r>
            <a:endParaRPr lang="sl-SI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980530"/>
            <a:ext cx="4247455" cy="1326133"/>
          </a:xfrm>
        </p:spPr>
        <p:txBody>
          <a:bodyPr/>
          <a:lstStyle/>
          <a:p>
            <a:r>
              <a:rPr lang="sl-SI" sz="2000" dirty="0" smtClean="0"/>
              <a:t>risanje </a:t>
            </a:r>
            <a:r>
              <a:rPr lang="sl-SI" sz="2000" dirty="0"/>
              <a:t>zahtevnih 2D </a:t>
            </a:r>
            <a:r>
              <a:rPr lang="sl-SI" sz="2000" dirty="0" smtClean="0"/>
              <a:t>konstrukcij</a:t>
            </a:r>
            <a:endParaRPr lang="sl-SI" sz="2000" dirty="0"/>
          </a:p>
          <a:p>
            <a:r>
              <a:rPr lang="sl-SI" sz="2000" dirty="0"/>
              <a:t>risanje nezahtevnih 3D </a:t>
            </a:r>
            <a:r>
              <a:rPr lang="sl-SI" sz="2000" dirty="0" smtClean="0"/>
              <a:t>modelov</a:t>
            </a:r>
            <a:endParaRPr lang="sl-SI" sz="2000" dirty="0"/>
          </a:p>
          <a:p>
            <a:r>
              <a:rPr lang="sl-SI" sz="2000" dirty="0"/>
              <a:t>osnovno grafično oblikovanje</a:t>
            </a:r>
          </a:p>
          <a:p>
            <a:endParaRPr lang="sl-SI" dirty="0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4679336" y="3263305"/>
            <a:ext cx="40417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DD8729"/>
              </a:buClr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r>
              <a:rPr lang="sl-SI" kern="0" dirty="0"/>
              <a:t>z</a:t>
            </a:r>
            <a:r>
              <a:rPr lang="sl-SI" kern="0" dirty="0" smtClean="0"/>
              <a:t>elo zahtevna</a:t>
            </a:r>
            <a:endParaRPr lang="sl-SI" kern="0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4679336" y="3903067"/>
            <a:ext cx="4041775" cy="168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DD872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62050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19250" indent="-2778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669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241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813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385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957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DD8729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l-SI" sz="2000" dirty="0"/>
              <a:t>delo s sistemi za urejanje baz </a:t>
            </a:r>
            <a:r>
              <a:rPr lang="sl-SI" sz="2000" dirty="0" smtClean="0"/>
              <a:t>podatkov </a:t>
            </a:r>
            <a:endParaRPr lang="sl-SI" sz="2000" dirty="0"/>
          </a:p>
          <a:p>
            <a:r>
              <a:rPr lang="sl-SI" sz="2000" dirty="0"/>
              <a:t>zahtevno 3D modeliranje</a:t>
            </a:r>
          </a:p>
          <a:p>
            <a:r>
              <a:rPr lang="sl-SI" sz="2000" dirty="0"/>
              <a:t>urejanje video posnetkov</a:t>
            </a:r>
          </a:p>
          <a:p>
            <a:r>
              <a:rPr lang="sl-SI" sz="2000" dirty="0"/>
              <a:t>napredno grafično oblikovanje</a:t>
            </a:r>
          </a:p>
          <a:p>
            <a:r>
              <a:rPr lang="sl-SI" sz="2000" dirty="0"/>
              <a:t>delo z </a:t>
            </a:r>
            <a:r>
              <a:rPr lang="sl-SI" sz="2000" dirty="0" smtClean="0"/>
              <a:t>virtualnimi računalniki</a:t>
            </a:r>
            <a:endParaRPr lang="sl-SI" sz="2000" dirty="0"/>
          </a:p>
          <a:p>
            <a:pPr marL="0" indent="0">
              <a:buNone/>
            </a:pPr>
            <a:endParaRPr lang="sl-SI" sz="2000" dirty="0"/>
          </a:p>
          <a:p>
            <a:pPr>
              <a:buSzTx/>
            </a:pPr>
            <a:endParaRPr lang="sl-SI" kern="0" dirty="0"/>
          </a:p>
        </p:txBody>
      </p:sp>
    </p:spTree>
    <p:extLst>
      <p:ext uri="{BB962C8B-B14F-4D97-AF65-F5344CB8AC3E}">
        <p14:creationId xmlns:p14="http://schemas.microsoft.com/office/powerpoint/2010/main" val="13787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Tablice in projektorji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Kontinuiteta OS (</a:t>
            </a:r>
            <a:r>
              <a:rPr lang="sl-SI" dirty="0" err="1" smtClean="0"/>
              <a:t>win</a:t>
            </a:r>
            <a:r>
              <a:rPr lang="sl-SI" dirty="0" smtClean="0"/>
              <a:t>, android in IOS)</a:t>
            </a:r>
          </a:p>
          <a:p>
            <a:r>
              <a:rPr lang="sl-SI" dirty="0" smtClean="0"/>
              <a:t>Zavedanje o omejitvah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Projektor klasični/širokokotni</a:t>
            </a:r>
          </a:p>
          <a:p>
            <a:pPr lvl="1"/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3665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Omrežja za jutri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Infrastruktura</a:t>
            </a:r>
          </a:p>
          <a:p>
            <a:r>
              <a:rPr lang="sl-SI" dirty="0" smtClean="0"/>
              <a:t>Oddaljeno upravljanje mrežnih naprav</a:t>
            </a:r>
          </a:p>
          <a:p>
            <a:r>
              <a:rPr lang="sl-SI" dirty="0" smtClean="0"/>
              <a:t>Storitve za delovanje omrežja</a:t>
            </a:r>
          </a:p>
          <a:p>
            <a:r>
              <a:rPr lang="sl-SI" dirty="0" smtClean="0"/>
              <a:t>Storitve za uporabnike</a:t>
            </a:r>
          </a:p>
        </p:txBody>
      </p:sp>
    </p:spTree>
    <p:extLst>
      <p:ext uri="{BB962C8B-B14F-4D97-AF65-F5344CB8AC3E}">
        <p14:creationId xmlns:p14="http://schemas.microsoft.com/office/powerpoint/2010/main" val="288179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Vprašanja…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3275856" y="2348880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sl-SI" sz="8000" dirty="0" smtClean="0"/>
              <a:t>?</a:t>
            </a:r>
            <a:endParaRPr lang="sl-SI" sz="8000" dirty="0"/>
          </a:p>
        </p:txBody>
      </p:sp>
    </p:spTree>
    <p:extLst>
      <p:ext uri="{BB962C8B-B14F-4D97-AF65-F5344CB8AC3E}">
        <p14:creationId xmlns:p14="http://schemas.microsoft.com/office/powerpoint/2010/main" val="34652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nes-ms-ppt-predloga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D8729"/>
          </a:buClr>
          <a:buSzPct val="70000"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D8729"/>
          </a:buClr>
          <a:buSzPct val="70000"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arnes-ms-ppt-predloga</Template>
  <TotalTime>2174</TotalTime>
  <Words>255</Words>
  <Application>Microsoft Office PowerPoint</Application>
  <PresentationFormat>Diaprojekcija na zaslonu (4:3)</PresentationFormat>
  <Paragraphs>64</Paragraphs>
  <Slides>9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ＭＳ Ｐゴシック</vt:lpstr>
      <vt:lpstr>Arial</vt:lpstr>
      <vt:lpstr>arnes-ms-ppt-predloga</vt:lpstr>
      <vt:lpstr>Priporočila ob nabavi opreme</vt:lpstr>
      <vt:lpstr>O čem bomo govorili</vt:lpstr>
      <vt:lpstr>Priporočila</vt:lpstr>
      <vt:lpstr>Oprema</vt:lpstr>
      <vt:lpstr>Namen</vt:lpstr>
      <vt:lpstr>Opravila</vt:lpstr>
      <vt:lpstr>Tablice in projektorji</vt:lpstr>
      <vt:lpstr>Omrežja za jutri</vt:lpstr>
      <vt:lpstr>Vprašanja…</vt:lpstr>
    </vt:vector>
  </TitlesOfParts>
  <Company>ARNES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PREDAVANJA</dc:title>
  <dc:creator>domen</dc:creator>
  <cp:lastModifiedBy>Alenka Starc</cp:lastModifiedBy>
  <cp:revision>111</cp:revision>
  <cp:lastPrinted>2017-05-25T10:41:13Z</cp:lastPrinted>
  <dcterms:created xsi:type="dcterms:W3CDTF">2010-02-22T08:17:28Z</dcterms:created>
  <dcterms:modified xsi:type="dcterms:W3CDTF">2017-10-04T10:20:57Z</dcterms:modified>
</cp:coreProperties>
</file>