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4"/>
  </p:notesMasterIdLst>
  <p:handoutMasterIdLst>
    <p:handoutMasterId r:id="rId35"/>
  </p:handoutMasterIdLst>
  <p:sldIdLst>
    <p:sldId id="298" r:id="rId2"/>
    <p:sldId id="272" r:id="rId3"/>
    <p:sldId id="277" r:id="rId4"/>
    <p:sldId id="278" r:id="rId5"/>
    <p:sldId id="279" r:id="rId6"/>
    <p:sldId id="282" r:id="rId7"/>
    <p:sldId id="271" r:id="rId8"/>
    <p:sldId id="281" r:id="rId9"/>
    <p:sldId id="299" r:id="rId10"/>
    <p:sldId id="284" r:id="rId11"/>
    <p:sldId id="283" r:id="rId12"/>
    <p:sldId id="297" r:id="rId13"/>
    <p:sldId id="285" r:id="rId14"/>
    <p:sldId id="273" r:id="rId15"/>
    <p:sldId id="286" r:id="rId16"/>
    <p:sldId id="295" r:id="rId17"/>
    <p:sldId id="275" r:id="rId18"/>
    <p:sldId id="287" r:id="rId19"/>
    <p:sldId id="288" r:id="rId20"/>
    <p:sldId id="296" r:id="rId21"/>
    <p:sldId id="290" r:id="rId22"/>
    <p:sldId id="300" r:id="rId23"/>
    <p:sldId id="302" r:id="rId24"/>
    <p:sldId id="308" r:id="rId25"/>
    <p:sldId id="303" r:id="rId26"/>
    <p:sldId id="304" r:id="rId27"/>
    <p:sldId id="305" r:id="rId28"/>
    <p:sldId id="306" r:id="rId29"/>
    <p:sldId id="289" r:id="rId30"/>
    <p:sldId id="292" r:id="rId31"/>
    <p:sldId id="293" r:id="rId32"/>
    <p:sldId id="276" r:id="rId33"/>
  </p:sldIdLst>
  <p:sldSz cx="9144000" cy="6858000" type="screen4x3"/>
  <p:notesSz cx="6794500" cy="9931400"/>
  <p:defaultTextStyle>
    <a:defPPr>
      <a:defRPr lang="en-US"/>
    </a:defPPr>
    <a:lvl1pPr algn="l" rtl="0" fontAlgn="base">
      <a:spcBef>
        <a:spcPct val="50000"/>
      </a:spcBef>
      <a:spcAft>
        <a:spcPct val="0"/>
      </a:spcAft>
      <a:buClr>
        <a:srgbClr val="DD8729"/>
      </a:buClr>
      <a:buSzPct val="70000"/>
      <a:buChar char="•"/>
      <a:defRPr sz="3200" kern="1200">
        <a:solidFill>
          <a:schemeClr val="tx1"/>
        </a:solidFill>
        <a:latin typeface="Arial" charset="0"/>
        <a:ea typeface="ＭＳ Ｐゴシック" pitchFamily="1" charset="-128"/>
        <a:cs typeface="+mn-cs"/>
      </a:defRPr>
    </a:lvl1pPr>
    <a:lvl2pPr marL="457200" algn="l" rtl="0" fontAlgn="base">
      <a:spcBef>
        <a:spcPct val="50000"/>
      </a:spcBef>
      <a:spcAft>
        <a:spcPct val="0"/>
      </a:spcAft>
      <a:buClr>
        <a:srgbClr val="DD8729"/>
      </a:buClr>
      <a:buSzPct val="70000"/>
      <a:buChar char="•"/>
      <a:defRPr sz="3200" kern="1200">
        <a:solidFill>
          <a:schemeClr val="tx1"/>
        </a:solidFill>
        <a:latin typeface="Arial" charset="0"/>
        <a:ea typeface="ＭＳ Ｐゴシック" pitchFamily="1" charset="-128"/>
        <a:cs typeface="+mn-cs"/>
      </a:defRPr>
    </a:lvl2pPr>
    <a:lvl3pPr marL="914400" algn="l" rtl="0" fontAlgn="base">
      <a:spcBef>
        <a:spcPct val="50000"/>
      </a:spcBef>
      <a:spcAft>
        <a:spcPct val="0"/>
      </a:spcAft>
      <a:buClr>
        <a:srgbClr val="DD8729"/>
      </a:buClr>
      <a:buSzPct val="70000"/>
      <a:buChar char="•"/>
      <a:defRPr sz="3200" kern="1200">
        <a:solidFill>
          <a:schemeClr val="tx1"/>
        </a:solidFill>
        <a:latin typeface="Arial" charset="0"/>
        <a:ea typeface="ＭＳ Ｐゴシック" pitchFamily="1" charset="-128"/>
        <a:cs typeface="+mn-cs"/>
      </a:defRPr>
    </a:lvl3pPr>
    <a:lvl4pPr marL="1371600" algn="l" rtl="0" fontAlgn="base">
      <a:spcBef>
        <a:spcPct val="50000"/>
      </a:spcBef>
      <a:spcAft>
        <a:spcPct val="0"/>
      </a:spcAft>
      <a:buClr>
        <a:srgbClr val="DD8729"/>
      </a:buClr>
      <a:buSzPct val="70000"/>
      <a:buChar char="•"/>
      <a:defRPr sz="3200" kern="1200">
        <a:solidFill>
          <a:schemeClr val="tx1"/>
        </a:solidFill>
        <a:latin typeface="Arial" charset="0"/>
        <a:ea typeface="ＭＳ Ｐゴシック" pitchFamily="1" charset="-128"/>
        <a:cs typeface="+mn-cs"/>
      </a:defRPr>
    </a:lvl4pPr>
    <a:lvl5pPr marL="1828800" algn="l" rtl="0" fontAlgn="base">
      <a:spcBef>
        <a:spcPct val="50000"/>
      </a:spcBef>
      <a:spcAft>
        <a:spcPct val="0"/>
      </a:spcAft>
      <a:buClr>
        <a:srgbClr val="DD8729"/>
      </a:buClr>
      <a:buSzPct val="70000"/>
      <a:buChar char="•"/>
      <a:defRPr sz="3200" kern="1200">
        <a:solidFill>
          <a:schemeClr val="tx1"/>
        </a:solidFill>
        <a:latin typeface="Arial" charset="0"/>
        <a:ea typeface="ＭＳ Ｐゴシック" pitchFamily="1" charset="-128"/>
        <a:cs typeface="+mn-cs"/>
      </a:defRPr>
    </a:lvl5pPr>
    <a:lvl6pPr marL="2286000" algn="l" defTabSz="914400" rtl="0" eaLnBrk="1" latinLnBrk="0" hangingPunct="1">
      <a:defRPr sz="3200" kern="1200">
        <a:solidFill>
          <a:schemeClr val="tx1"/>
        </a:solidFill>
        <a:latin typeface="Arial" charset="0"/>
        <a:ea typeface="ＭＳ Ｐゴシック" pitchFamily="1" charset="-128"/>
        <a:cs typeface="+mn-cs"/>
      </a:defRPr>
    </a:lvl6pPr>
    <a:lvl7pPr marL="2743200" algn="l" defTabSz="914400" rtl="0" eaLnBrk="1" latinLnBrk="0" hangingPunct="1">
      <a:defRPr sz="3200" kern="1200">
        <a:solidFill>
          <a:schemeClr val="tx1"/>
        </a:solidFill>
        <a:latin typeface="Arial" charset="0"/>
        <a:ea typeface="ＭＳ Ｐゴシック" pitchFamily="1" charset="-128"/>
        <a:cs typeface="+mn-cs"/>
      </a:defRPr>
    </a:lvl7pPr>
    <a:lvl8pPr marL="3200400" algn="l" defTabSz="914400" rtl="0" eaLnBrk="1" latinLnBrk="0" hangingPunct="1">
      <a:defRPr sz="3200" kern="1200">
        <a:solidFill>
          <a:schemeClr val="tx1"/>
        </a:solidFill>
        <a:latin typeface="Arial" charset="0"/>
        <a:ea typeface="ＭＳ Ｐゴシック" pitchFamily="1" charset="-128"/>
        <a:cs typeface="+mn-cs"/>
      </a:defRPr>
    </a:lvl8pPr>
    <a:lvl9pPr marL="3657600" algn="l" defTabSz="914400" rtl="0" eaLnBrk="1" latinLnBrk="0" hangingPunct="1">
      <a:defRPr sz="32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19293"/>
    <a:srgbClr val="FFAE6A"/>
    <a:srgbClr val="DD8729"/>
    <a:srgbClr val="FF7A00"/>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3902" autoAdjust="0"/>
  </p:normalViewPr>
  <p:slideViewPr>
    <p:cSldViewPr>
      <p:cViewPr varScale="1">
        <p:scale>
          <a:sx n="123" d="100"/>
          <a:sy n="123" d="100"/>
        </p:scale>
        <p:origin x="1254"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45024" cy="4970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200"/>
            </a:lvl1pPr>
          </a:lstStyle>
          <a:p>
            <a:endParaRPr lang="sl-SI" dirty="0"/>
          </a:p>
        </p:txBody>
      </p:sp>
      <p:sp>
        <p:nvSpPr>
          <p:cNvPr id="120835" name="Rectangle 3"/>
          <p:cNvSpPr>
            <a:spLocks noGrp="1" noChangeArrowheads="1"/>
          </p:cNvSpPr>
          <p:nvPr>
            <p:ph type="dt" sz="quarter" idx="1"/>
          </p:nvPr>
        </p:nvSpPr>
        <p:spPr bwMode="auto">
          <a:xfrm>
            <a:off x="3847890" y="0"/>
            <a:ext cx="2945024" cy="4970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200"/>
            </a:lvl1pPr>
          </a:lstStyle>
          <a:p>
            <a:endParaRPr lang="sl-SI" dirty="0"/>
          </a:p>
        </p:txBody>
      </p:sp>
      <p:sp>
        <p:nvSpPr>
          <p:cNvPr id="120836" name="Rectangle 4"/>
          <p:cNvSpPr>
            <a:spLocks noGrp="1" noChangeArrowheads="1"/>
          </p:cNvSpPr>
          <p:nvPr>
            <p:ph type="ftr" sz="quarter" idx="2"/>
          </p:nvPr>
        </p:nvSpPr>
        <p:spPr bwMode="auto">
          <a:xfrm>
            <a:off x="0" y="9432767"/>
            <a:ext cx="2945024" cy="49704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SzTx/>
              <a:buFontTx/>
              <a:buNone/>
              <a:defRPr sz="1200"/>
            </a:lvl1pPr>
          </a:lstStyle>
          <a:p>
            <a:endParaRPr lang="sl-SI" dirty="0"/>
          </a:p>
        </p:txBody>
      </p:sp>
      <p:sp>
        <p:nvSpPr>
          <p:cNvPr id="120837" name="Rectangle 5"/>
          <p:cNvSpPr>
            <a:spLocks noGrp="1" noChangeArrowheads="1"/>
          </p:cNvSpPr>
          <p:nvPr>
            <p:ph type="sldNum" sz="quarter" idx="3"/>
          </p:nvPr>
        </p:nvSpPr>
        <p:spPr bwMode="auto">
          <a:xfrm>
            <a:off x="3847890" y="9432767"/>
            <a:ext cx="2945024" cy="49704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SzTx/>
              <a:buFontTx/>
              <a:buNone/>
              <a:defRPr sz="1200"/>
            </a:lvl1pPr>
          </a:lstStyle>
          <a:p>
            <a:fld id="{09272054-80EC-4854-85C9-9B1CE0CD7C55}" type="slidenum">
              <a:rPr lang="sl-SI"/>
              <a:pPr/>
              <a:t>‹#›</a:t>
            </a:fld>
            <a:endParaRPr lang="sl-SI"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024" cy="4970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buSzTx/>
              <a:buFontTx/>
              <a:buNone/>
              <a:defRPr sz="1200"/>
            </a:lvl1pPr>
          </a:lstStyle>
          <a:p>
            <a:endParaRPr lang="en-US" dirty="0"/>
          </a:p>
        </p:txBody>
      </p:sp>
      <p:sp>
        <p:nvSpPr>
          <p:cNvPr id="5123" name="Rectangle 3"/>
          <p:cNvSpPr>
            <a:spLocks noGrp="1" noChangeArrowheads="1"/>
          </p:cNvSpPr>
          <p:nvPr>
            <p:ph type="dt" idx="1"/>
          </p:nvPr>
        </p:nvSpPr>
        <p:spPr bwMode="auto">
          <a:xfrm>
            <a:off x="3849476" y="0"/>
            <a:ext cx="2945024" cy="4970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200"/>
            </a:lvl1pPr>
          </a:lstStyle>
          <a:p>
            <a:endParaRPr lang="en-US" dirty="0"/>
          </a:p>
        </p:txBody>
      </p:sp>
      <p:sp>
        <p:nvSpPr>
          <p:cNvPr id="5124"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06039" y="4717973"/>
            <a:ext cx="4982422" cy="44686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9434355"/>
            <a:ext cx="2945024" cy="49704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ClrTx/>
              <a:buSzTx/>
              <a:buFontTx/>
              <a:buNone/>
              <a:defRPr sz="1200"/>
            </a:lvl1pPr>
          </a:lstStyle>
          <a:p>
            <a:endParaRPr lang="en-US" dirty="0"/>
          </a:p>
        </p:txBody>
      </p:sp>
      <p:sp>
        <p:nvSpPr>
          <p:cNvPr id="5127" name="Rectangle 7"/>
          <p:cNvSpPr>
            <a:spLocks noGrp="1" noChangeArrowheads="1"/>
          </p:cNvSpPr>
          <p:nvPr>
            <p:ph type="sldNum" sz="quarter" idx="5"/>
          </p:nvPr>
        </p:nvSpPr>
        <p:spPr bwMode="auto">
          <a:xfrm>
            <a:off x="3849476" y="9434355"/>
            <a:ext cx="2945024" cy="49704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buSzTx/>
              <a:buFontTx/>
              <a:buNone/>
              <a:defRPr sz="1200"/>
            </a:lvl1pPr>
          </a:lstStyle>
          <a:p>
            <a:fld id="{09C29AC8-C407-4216-ADC5-2D8C04E564A9}"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Začasni odbitni delež -&gt; dejanski odbitni delež</a:t>
            </a:r>
          </a:p>
          <a:p>
            <a:r>
              <a:rPr lang="sl-SI" sz="1200" kern="1200" dirty="0" smtClean="0">
                <a:solidFill>
                  <a:schemeClr val="tx1"/>
                </a:solidFill>
                <a:effectLst/>
                <a:latin typeface="Arial" charset="0"/>
                <a:ea typeface="ＭＳ Ｐゴシック" pitchFamily="1" charset="-128"/>
                <a:cs typeface="+mn-cs"/>
              </a:rPr>
              <a:t>Glede na vaše elektronsko sporočilo vas obveščamo, da se vloga za pridobitev potrdila za dokazovanje upravičenega stroška DDV lahko odda preko eDavkov kot lastni dokument, v papirni obliki po pošti ali osebno. Vlogo bodo preko eDavkov zagotovo znali oddati računovodje. </a:t>
            </a:r>
          </a:p>
          <a:p>
            <a:r>
              <a:rPr lang="sl-SI" sz="1200" kern="1200" dirty="0" smtClean="0">
                <a:solidFill>
                  <a:schemeClr val="tx1"/>
                </a:solidFill>
                <a:effectLst/>
                <a:latin typeface="Arial" charset="0"/>
                <a:ea typeface="ＭＳ Ｐゴシック" pitchFamily="1" charset="-128"/>
                <a:cs typeface="+mn-cs"/>
              </a:rPr>
              <a:t> </a:t>
            </a:r>
          </a:p>
          <a:p>
            <a:r>
              <a:rPr lang="sl-SI" sz="1200" kern="1200" dirty="0" smtClean="0">
                <a:solidFill>
                  <a:schemeClr val="tx1"/>
                </a:solidFill>
                <a:effectLst/>
                <a:latin typeface="Arial" charset="0"/>
                <a:ea typeface="ＭＳ Ｐゴシック" pitchFamily="1" charset="-128"/>
                <a:cs typeface="+mn-cs"/>
              </a:rPr>
              <a:t>Vlogi mora biti priložena naslednja dokumentacija in navedbe oziroma izjave, in sicer: </a:t>
            </a:r>
          </a:p>
          <a:p>
            <a:r>
              <a:rPr lang="sl-SI" sz="1200" kern="1200" dirty="0" smtClean="0">
                <a:solidFill>
                  <a:schemeClr val="tx1"/>
                </a:solidFill>
                <a:effectLst/>
                <a:latin typeface="Arial" charset="0"/>
                <a:ea typeface="ＭＳ Ｐゴシック" pitchFamily="1" charset="-128"/>
                <a:cs typeface="+mn-cs"/>
              </a:rPr>
              <a:t> </a:t>
            </a:r>
          </a:p>
          <a:p>
            <a:r>
              <a:rPr lang="sl-SI" dirty="0" smtClean="0">
                <a:effectLst/>
              </a:rPr>
              <a:t>1.</a:t>
            </a:r>
            <a:r>
              <a:rPr lang="sl-SI" sz="1200" kern="1200" dirty="0" smtClean="0">
                <a:solidFill>
                  <a:schemeClr val="tx1"/>
                </a:solidFill>
                <a:effectLst/>
                <a:latin typeface="Arial" charset="0"/>
                <a:ea typeface="ＭＳ Ｐゴシック" pitchFamily="1" charset="-128"/>
                <a:cs typeface="+mn-cs"/>
              </a:rPr>
              <a:t>     </a:t>
            </a:r>
            <a:r>
              <a:rPr lang="sl-SI" dirty="0" smtClean="0">
                <a:effectLst/>
              </a:rPr>
              <a:t>Dokumentacija v zvezi s projektom:</a:t>
            </a:r>
          </a:p>
          <a:p>
            <a:r>
              <a:rPr lang="sl-SI" sz="1200" kern="1200" dirty="0" smtClean="0">
                <a:solidFill>
                  <a:schemeClr val="tx1"/>
                </a:solidFill>
                <a:effectLst/>
                <a:latin typeface="Arial" charset="0"/>
                <a:ea typeface="ＭＳ Ｐゴシック" pitchFamily="1" charset="-128"/>
                <a:cs typeface="+mn-cs"/>
              </a:rPr>
              <a:t>Opis projekta s finančnim načrtom (v slovenskem jeziku) –prijava, ali pogodba o dodelitvi sredstev</a:t>
            </a:r>
          </a:p>
          <a:p>
            <a:r>
              <a:rPr lang="sl-SI" sz="1200" kern="1200" dirty="0" smtClean="0">
                <a:solidFill>
                  <a:schemeClr val="tx1"/>
                </a:solidFill>
                <a:effectLst/>
                <a:latin typeface="Arial" charset="0"/>
                <a:ea typeface="ＭＳ Ｐゴシック" pitchFamily="1" charset="-128"/>
                <a:cs typeface="+mn-cs"/>
              </a:rPr>
              <a:t> </a:t>
            </a:r>
          </a:p>
          <a:p>
            <a:r>
              <a:rPr lang="sl-SI" dirty="0" smtClean="0">
                <a:effectLst/>
              </a:rPr>
              <a:t>2.</a:t>
            </a:r>
            <a:r>
              <a:rPr lang="sl-SI" sz="1200" kern="1200" dirty="0" smtClean="0">
                <a:solidFill>
                  <a:schemeClr val="tx1"/>
                </a:solidFill>
                <a:effectLst/>
                <a:latin typeface="Arial" charset="0"/>
                <a:ea typeface="ＭＳ Ｐゴシック" pitchFamily="1" charset="-128"/>
                <a:cs typeface="+mn-cs"/>
              </a:rPr>
              <a:t>     </a:t>
            </a:r>
            <a:r>
              <a:rPr lang="sl-SI" dirty="0" smtClean="0">
                <a:effectLst/>
              </a:rPr>
              <a:t>Opredelitev ali zavezanec pridobiva sredstva EU za dejavnost – projekt, ki je: </a:t>
            </a:r>
          </a:p>
          <a:p>
            <a:r>
              <a:rPr lang="sl-SI" sz="1200" kern="1200" dirty="0" smtClean="0">
                <a:solidFill>
                  <a:schemeClr val="tx1"/>
                </a:solidFill>
                <a:effectLst/>
                <a:latin typeface="Arial" charset="0"/>
                <a:ea typeface="ＭＳ Ｐゴシック" pitchFamily="1" charset="-128"/>
                <a:cs typeface="+mn-cs"/>
              </a:rPr>
              <a:t>a)    neobdavčljiv (v vlogi se naj se specificira, da nepovratna sredstva niso predmet DDV)</a:t>
            </a:r>
          </a:p>
          <a:p>
            <a:r>
              <a:rPr lang="sl-SI" sz="1200" kern="1200" dirty="0" smtClean="0">
                <a:solidFill>
                  <a:schemeClr val="tx1"/>
                </a:solidFill>
                <a:effectLst/>
                <a:latin typeface="Arial" charset="0"/>
                <a:ea typeface="ＭＳ Ｐゴシック" pitchFamily="1" charset="-128"/>
                <a:cs typeface="+mn-cs"/>
              </a:rPr>
              <a:t>b)    obdavčen (DDV je odbiten v skladu s 63. členom ZDDV-1 preko obračuna DDV),</a:t>
            </a:r>
          </a:p>
          <a:p>
            <a:r>
              <a:rPr lang="sl-SI" sz="1200" kern="1200" dirty="0" smtClean="0">
                <a:solidFill>
                  <a:schemeClr val="tx1"/>
                </a:solidFill>
                <a:effectLst/>
                <a:latin typeface="Arial" charset="0"/>
                <a:ea typeface="ＭＳ Ｐゴシック" pitchFamily="1" charset="-128"/>
                <a:cs typeface="+mn-cs"/>
              </a:rPr>
              <a:t>c)     oproščen </a:t>
            </a:r>
          </a:p>
          <a:p>
            <a:r>
              <a:rPr lang="sl-SI" sz="1200" kern="1200" dirty="0" smtClean="0">
                <a:solidFill>
                  <a:schemeClr val="tx1"/>
                </a:solidFill>
                <a:effectLst/>
                <a:latin typeface="Arial" charset="0"/>
                <a:ea typeface="ＭＳ Ｐゴシック" pitchFamily="1" charset="-128"/>
                <a:cs typeface="+mn-cs"/>
              </a:rPr>
              <a:t>d)    v  projektu določen odbitni delež – enak za celotno obdobje trajanja projekta</a:t>
            </a:r>
          </a:p>
          <a:p>
            <a:r>
              <a:rPr lang="sl-SI" sz="1200" kern="1200" dirty="0" smtClean="0">
                <a:solidFill>
                  <a:schemeClr val="tx1"/>
                </a:solidFill>
                <a:effectLst/>
                <a:latin typeface="Arial" charset="0"/>
                <a:ea typeface="ＭＳ Ｐゴシック" pitchFamily="1" charset="-128"/>
                <a:cs typeface="+mn-cs"/>
              </a:rPr>
              <a:t> </a:t>
            </a:r>
          </a:p>
          <a:p>
            <a:r>
              <a:rPr lang="sl-SI" dirty="0" smtClean="0">
                <a:effectLst/>
              </a:rPr>
              <a:t>3.</a:t>
            </a:r>
            <a:r>
              <a:rPr lang="sl-SI" sz="1200" kern="1200" dirty="0" smtClean="0">
                <a:solidFill>
                  <a:schemeClr val="tx1"/>
                </a:solidFill>
                <a:effectLst/>
                <a:latin typeface="Arial" charset="0"/>
                <a:ea typeface="ＭＳ Ｐゴシック" pitchFamily="1" charset="-128"/>
                <a:cs typeface="+mn-cs"/>
              </a:rPr>
              <a:t>     </a:t>
            </a:r>
            <a:r>
              <a:rPr lang="sl-SI" dirty="0" smtClean="0">
                <a:effectLst/>
              </a:rPr>
              <a:t>Izjava o končnem koristniku v projektu (navedba, ali je zavezanec v projektu -skupaj s projektnimi partnerji končni koristnik) oz. podatki o končnem koristniku in naravi dejavnosti končnega koristnika v projektu</a:t>
            </a:r>
          </a:p>
          <a:p>
            <a:r>
              <a:rPr lang="sl-SI" sz="1200" kern="1200" dirty="0" smtClean="0">
                <a:solidFill>
                  <a:schemeClr val="tx1"/>
                </a:solidFill>
                <a:effectLst/>
                <a:latin typeface="Arial" charset="0"/>
                <a:ea typeface="ＭＳ Ｐゴシック" pitchFamily="1" charset="-128"/>
                <a:cs typeface="+mn-cs"/>
              </a:rPr>
              <a:t>Končni koristnik je šola, dejavnost je izobraževanje.</a:t>
            </a:r>
          </a:p>
          <a:p>
            <a:r>
              <a:rPr lang="sl-SI" sz="1200" kern="1200" dirty="0" smtClean="0">
                <a:solidFill>
                  <a:schemeClr val="tx1"/>
                </a:solidFill>
                <a:effectLst/>
                <a:latin typeface="Arial" charset="0"/>
                <a:ea typeface="ＭＳ Ｐゴシック" pitchFamily="1" charset="-128"/>
                <a:cs typeface="+mn-cs"/>
              </a:rPr>
              <a:t> </a:t>
            </a:r>
          </a:p>
          <a:p>
            <a:r>
              <a:rPr lang="sl-SI" dirty="0" smtClean="0">
                <a:effectLst/>
              </a:rPr>
              <a:t>4.</a:t>
            </a:r>
            <a:r>
              <a:rPr lang="sl-SI" sz="1200" kern="1200" dirty="0" smtClean="0">
                <a:solidFill>
                  <a:schemeClr val="tx1"/>
                </a:solidFill>
                <a:effectLst/>
                <a:latin typeface="Arial" charset="0"/>
                <a:ea typeface="ＭＳ Ｐゴシック" pitchFamily="1" charset="-128"/>
                <a:cs typeface="+mn-cs"/>
              </a:rPr>
              <a:t>     </a:t>
            </a:r>
            <a:r>
              <a:rPr lang="sl-SI" dirty="0" smtClean="0">
                <a:effectLst/>
              </a:rPr>
              <a:t>Navedba, ali bodo za dejavnosti v projektu izstavljeni računi za dobave blaga  in storitev v času izvajanja projekta in po zaključku projekta (ali bo projekt tržen ali ne)</a:t>
            </a:r>
          </a:p>
          <a:p>
            <a:r>
              <a:rPr lang="sl-SI" sz="1200" kern="1200" dirty="0" smtClean="0">
                <a:solidFill>
                  <a:schemeClr val="tx1"/>
                </a:solidFill>
                <a:effectLst/>
                <a:latin typeface="Arial" charset="0"/>
                <a:ea typeface="ＭＳ Ｐゴシック" pitchFamily="1" charset="-128"/>
                <a:cs typeface="+mn-cs"/>
              </a:rPr>
              <a:t>Ali bo šola izstavljala račune za svoje storitve oz. dobave blaga v zvezi s projektom? Predvidevam da ne, zato projekt ne bo tržen.</a:t>
            </a:r>
            <a:endParaRPr lang="sl-SI" dirty="0" smtClean="0">
              <a:effectLst/>
            </a:endParaRPr>
          </a:p>
          <a:p>
            <a:r>
              <a:rPr lang="sl-SI" sz="1200" kern="1200" dirty="0" smtClean="0">
                <a:solidFill>
                  <a:schemeClr val="tx1"/>
                </a:solidFill>
                <a:effectLst/>
                <a:latin typeface="Arial" charset="0"/>
                <a:ea typeface="ＭＳ Ｐゴシック" pitchFamily="1" charset="-128"/>
                <a:cs typeface="+mn-cs"/>
              </a:rPr>
              <a:t> </a:t>
            </a:r>
            <a:endParaRPr lang="sl-SI" dirty="0" smtClean="0">
              <a:effectLst/>
            </a:endParaRPr>
          </a:p>
          <a:p>
            <a:r>
              <a:rPr lang="sl-SI" dirty="0" smtClean="0">
                <a:effectLst/>
              </a:rPr>
              <a:t>5.</a:t>
            </a:r>
            <a:r>
              <a:rPr lang="sl-SI" sz="1200" kern="1200" dirty="0" smtClean="0">
                <a:solidFill>
                  <a:schemeClr val="tx1"/>
                </a:solidFill>
                <a:effectLst/>
                <a:latin typeface="Arial" charset="0"/>
                <a:ea typeface="ＭＳ Ｐゴシック" pitchFamily="1" charset="-128"/>
                <a:cs typeface="+mn-cs"/>
              </a:rPr>
              <a:t>     </a:t>
            </a:r>
            <a:r>
              <a:rPr lang="sl-SI" dirty="0" smtClean="0">
                <a:effectLst/>
              </a:rPr>
              <a:t>Izjava o vodenju ločenih evidenc za projekt v davčnem smislu (od prejetih računov v projektu se ne odbija vstopni DDV).</a:t>
            </a:r>
          </a:p>
          <a:p>
            <a:r>
              <a:rPr lang="sl-SI" sz="1200" kern="1200" dirty="0" smtClean="0">
                <a:solidFill>
                  <a:schemeClr val="tx1"/>
                </a:solidFill>
                <a:effectLst/>
                <a:latin typeface="Arial" charset="0"/>
                <a:ea typeface="ＭＳ Ｐゴシック" pitchFamily="1" charset="-128"/>
                <a:cs typeface="+mn-cs"/>
              </a:rPr>
              <a:t>Tu je verjetno potrebno podati izjavo, da bodo vodili in spremljali porabo sredstev za operacijo računovodsko ločeno na posebnem stroškovnem mestu ali po ustrezni računovodski kodi za vse transakcije v zvezi z operacijo in za vsako operacijo posebej, tako da je v vsakem trenutku zagotovljen pregled nad namensko porabo sredstev in možen izpis iz poslovnih evidenc. Če šola uporablja odbitni delež, mora to na tem mestu navesti (tudi višino trenutnega odbitnega deleža). Če šola pravice do odbitka DDV nima, potem naj napiše, da se od prejetih računov v projektu ne odbija vstopnega DDV.</a:t>
            </a:r>
          </a:p>
          <a:p>
            <a:r>
              <a:rPr lang="sl-SI" sz="1200" kern="1200" dirty="0" smtClean="0">
                <a:solidFill>
                  <a:schemeClr val="tx1"/>
                </a:solidFill>
                <a:effectLst/>
                <a:latin typeface="Arial" charset="0"/>
                <a:ea typeface="ＭＳ Ｐゴシック" pitchFamily="1" charset="-128"/>
                <a:cs typeface="+mn-cs"/>
              </a:rPr>
              <a:t> </a:t>
            </a:r>
          </a:p>
          <a:p>
            <a:endParaRPr lang="sl-SI" dirty="0"/>
          </a:p>
        </p:txBody>
      </p:sp>
      <p:sp>
        <p:nvSpPr>
          <p:cNvPr id="4" name="Označba mesta številke diapozitiva 3"/>
          <p:cNvSpPr>
            <a:spLocks noGrp="1"/>
          </p:cNvSpPr>
          <p:nvPr>
            <p:ph type="sldNum" sz="quarter" idx="10"/>
          </p:nvPr>
        </p:nvSpPr>
        <p:spPr/>
        <p:txBody>
          <a:bodyPr/>
          <a:lstStyle/>
          <a:p>
            <a:fld id="{09C29AC8-C407-4216-ADC5-2D8C04E564A9}" type="slidenum">
              <a:rPr lang="en-US" smtClean="0"/>
              <a:pPr/>
              <a:t>24</a:t>
            </a:fld>
            <a:endParaRPr lang="en-US" dirty="0"/>
          </a:p>
        </p:txBody>
      </p:sp>
    </p:spTree>
    <p:extLst>
      <p:ext uri="{BB962C8B-B14F-4D97-AF65-F5344CB8AC3E}">
        <p14:creationId xmlns:p14="http://schemas.microsoft.com/office/powerpoint/2010/main" val="1728340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1258888" y="2130425"/>
            <a:ext cx="6623050" cy="1470025"/>
          </a:xfrm>
        </p:spPr>
        <p:txBody>
          <a:bodyPr/>
          <a:lstStyle>
            <a:lvl1pPr eaLnBrk="0" hangingPunct="0">
              <a:lnSpc>
                <a:spcPct val="80000"/>
              </a:lnSpc>
              <a:defRPr sz="3600">
                <a:solidFill>
                  <a:schemeClr val="tx1"/>
                </a:solidFill>
              </a:defRPr>
            </a:lvl1pPr>
          </a:lstStyle>
          <a:p>
            <a:r>
              <a:rPr lang="en-US" smtClean="0"/>
              <a:t>Click to edit Master title style</a:t>
            </a:r>
            <a:endParaRPr lang="sl-SI"/>
          </a:p>
        </p:txBody>
      </p:sp>
      <p:sp>
        <p:nvSpPr>
          <p:cNvPr id="79875" name="Rectangle 3"/>
          <p:cNvSpPr>
            <a:spLocks noGrp="1" noChangeArrowheads="1"/>
          </p:cNvSpPr>
          <p:nvPr>
            <p:ph type="subTitle" idx="1"/>
          </p:nvPr>
        </p:nvSpPr>
        <p:spPr>
          <a:xfrm>
            <a:off x="1265238" y="5060950"/>
            <a:ext cx="6400800" cy="1536700"/>
          </a:xfrm>
        </p:spPr>
        <p:txBody>
          <a:bodyPr/>
          <a:lstStyle>
            <a:lvl1pPr marL="0" indent="0" eaLnBrk="0" hangingPunct="0">
              <a:lnSpc>
                <a:spcPct val="50000"/>
              </a:lnSpc>
              <a:buClr>
                <a:schemeClr val="bg1"/>
              </a:buClr>
              <a:buFontTx/>
              <a:buNone/>
              <a:defRPr sz="1800"/>
            </a:lvl1pPr>
          </a:lstStyle>
          <a:p>
            <a:r>
              <a:rPr lang="en-US" smtClean="0"/>
              <a:t>Click to edit Master subtitle style</a:t>
            </a:r>
            <a:endParaRPr lang="sl-SI"/>
          </a:p>
        </p:txBody>
      </p:sp>
      <p:pic>
        <p:nvPicPr>
          <p:cNvPr id="79881" name="Picture 9" descr="logo2"/>
          <p:cNvPicPr>
            <a:picLocks noChangeAspect="1" noChangeArrowheads="1"/>
          </p:cNvPicPr>
          <p:nvPr/>
        </p:nvPicPr>
        <p:blipFill>
          <a:blip r:embed="rId2" cstate="print"/>
          <a:srcRect/>
          <a:stretch>
            <a:fillRect/>
          </a:stretch>
        </p:blipFill>
        <p:spPr bwMode="auto">
          <a:xfrm>
            <a:off x="-107950" y="381000"/>
            <a:ext cx="1981200" cy="1119188"/>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3875" y="485775"/>
            <a:ext cx="1966913" cy="5640388"/>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971550" y="485775"/>
            <a:ext cx="5749925"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971550" y="1844675"/>
            <a:ext cx="3703638"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827588" y="1844675"/>
            <a:ext cx="3705225"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sl-SI"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971550" y="485775"/>
            <a:ext cx="786923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sl-SI" smtClean="0"/>
          </a:p>
        </p:txBody>
      </p:sp>
      <p:sp>
        <p:nvSpPr>
          <p:cNvPr id="39939" name="Rectangle 3"/>
          <p:cNvSpPr>
            <a:spLocks noGrp="1" noChangeArrowheads="1"/>
          </p:cNvSpPr>
          <p:nvPr>
            <p:ph type="body" idx="1"/>
          </p:nvPr>
        </p:nvSpPr>
        <p:spPr bwMode="auto">
          <a:xfrm>
            <a:off x="971550" y="1844675"/>
            <a:ext cx="7561263" cy="428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smtClean="0"/>
          </a:p>
        </p:txBody>
      </p:sp>
      <p:sp>
        <p:nvSpPr>
          <p:cNvPr id="39948" name="Line 12"/>
          <p:cNvSpPr>
            <a:spLocks noChangeShapeType="1"/>
          </p:cNvSpPr>
          <p:nvPr/>
        </p:nvSpPr>
        <p:spPr bwMode="auto">
          <a:xfrm>
            <a:off x="971550" y="1989138"/>
            <a:ext cx="0" cy="4868862"/>
          </a:xfrm>
          <a:prstGeom prst="line">
            <a:avLst/>
          </a:prstGeom>
          <a:noFill/>
          <a:ln w="19050">
            <a:solidFill>
              <a:schemeClr val="bg2"/>
            </a:solidFill>
            <a:prstDash val="sysDot"/>
            <a:round/>
            <a:headEnd/>
            <a:tailEnd/>
          </a:ln>
        </p:spPr>
        <p:txBody>
          <a:bodyPr wrap="none" anchor="ctr"/>
          <a:lstStyle/>
          <a:p>
            <a:endParaRPr lang="sl-SI" dirty="0"/>
          </a:p>
        </p:txBody>
      </p:sp>
      <p:pic>
        <p:nvPicPr>
          <p:cNvPr id="39951" name="Picture 15"/>
          <p:cNvPicPr>
            <a:picLocks noChangeAspect="1" noChangeArrowheads="1"/>
          </p:cNvPicPr>
          <p:nvPr/>
        </p:nvPicPr>
        <p:blipFill>
          <a:blip r:embed="rId14" cstate="print"/>
          <a:srcRect/>
          <a:stretch>
            <a:fillRect/>
          </a:stretch>
        </p:blipFill>
        <p:spPr bwMode="auto">
          <a:xfrm>
            <a:off x="250825" y="6237288"/>
            <a:ext cx="482600" cy="48736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rgbClr val="919293"/>
          </a:solidFill>
          <a:latin typeface="+mj-lt"/>
          <a:ea typeface="+mj-ea"/>
          <a:cs typeface="+mj-cs"/>
        </a:defRPr>
      </a:lvl1pPr>
      <a:lvl2pPr algn="l" rtl="0" eaLnBrk="1" fontAlgn="base" hangingPunct="1">
        <a:spcBef>
          <a:spcPct val="0"/>
        </a:spcBef>
        <a:spcAft>
          <a:spcPct val="0"/>
        </a:spcAft>
        <a:defRPr sz="4000">
          <a:solidFill>
            <a:srgbClr val="919293"/>
          </a:solidFill>
          <a:latin typeface="Arial" charset="0"/>
          <a:ea typeface="ＭＳ Ｐゴシック" pitchFamily="1" charset="-128"/>
        </a:defRPr>
      </a:lvl2pPr>
      <a:lvl3pPr algn="l" rtl="0" eaLnBrk="1" fontAlgn="base" hangingPunct="1">
        <a:spcBef>
          <a:spcPct val="0"/>
        </a:spcBef>
        <a:spcAft>
          <a:spcPct val="0"/>
        </a:spcAft>
        <a:defRPr sz="4000">
          <a:solidFill>
            <a:srgbClr val="919293"/>
          </a:solidFill>
          <a:latin typeface="Arial" charset="0"/>
          <a:ea typeface="ＭＳ Ｐゴシック" pitchFamily="1" charset="-128"/>
        </a:defRPr>
      </a:lvl3pPr>
      <a:lvl4pPr algn="l" rtl="0" eaLnBrk="1" fontAlgn="base" hangingPunct="1">
        <a:spcBef>
          <a:spcPct val="0"/>
        </a:spcBef>
        <a:spcAft>
          <a:spcPct val="0"/>
        </a:spcAft>
        <a:defRPr sz="4000">
          <a:solidFill>
            <a:srgbClr val="919293"/>
          </a:solidFill>
          <a:latin typeface="Arial" charset="0"/>
          <a:ea typeface="ＭＳ Ｐゴシック" pitchFamily="1" charset="-128"/>
        </a:defRPr>
      </a:lvl4pPr>
      <a:lvl5pPr algn="l" rtl="0" eaLnBrk="1" fontAlgn="base" hangingPunct="1">
        <a:spcBef>
          <a:spcPct val="0"/>
        </a:spcBef>
        <a:spcAft>
          <a:spcPct val="0"/>
        </a:spcAft>
        <a:defRPr sz="4000">
          <a:solidFill>
            <a:srgbClr val="919293"/>
          </a:solidFill>
          <a:latin typeface="Arial" charset="0"/>
          <a:ea typeface="ＭＳ Ｐゴシック" pitchFamily="1" charset="-128"/>
        </a:defRPr>
      </a:lvl5pPr>
      <a:lvl6pPr marL="457200" algn="l" rtl="0" eaLnBrk="1" fontAlgn="base" hangingPunct="1">
        <a:spcBef>
          <a:spcPct val="0"/>
        </a:spcBef>
        <a:spcAft>
          <a:spcPct val="0"/>
        </a:spcAft>
        <a:defRPr sz="4000">
          <a:solidFill>
            <a:srgbClr val="919293"/>
          </a:solidFill>
          <a:latin typeface="Arial" charset="0"/>
          <a:ea typeface="ＭＳ Ｐゴシック" pitchFamily="1" charset="-128"/>
        </a:defRPr>
      </a:lvl6pPr>
      <a:lvl7pPr marL="914400" algn="l" rtl="0" eaLnBrk="1" fontAlgn="base" hangingPunct="1">
        <a:spcBef>
          <a:spcPct val="0"/>
        </a:spcBef>
        <a:spcAft>
          <a:spcPct val="0"/>
        </a:spcAft>
        <a:defRPr sz="4000">
          <a:solidFill>
            <a:srgbClr val="919293"/>
          </a:solidFill>
          <a:latin typeface="Arial" charset="0"/>
          <a:ea typeface="ＭＳ Ｐゴシック" pitchFamily="1" charset="-128"/>
        </a:defRPr>
      </a:lvl7pPr>
      <a:lvl8pPr marL="1371600" algn="l" rtl="0" eaLnBrk="1" fontAlgn="base" hangingPunct="1">
        <a:spcBef>
          <a:spcPct val="0"/>
        </a:spcBef>
        <a:spcAft>
          <a:spcPct val="0"/>
        </a:spcAft>
        <a:defRPr sz="4000">
          <a:solidFill>
            <a:srgbClr val="919293"/>
          </a:solidFill>
          <a:latin typeface="Arial" charset="0"/>
          <a:ea typeface="ＭＳ Ｐゴシック" pitchFamily="1" charset="-128"/>
        </a:defRPr>
      </a:lvl8pPr>
      <a:lvl9pPr marL="1828800" algn="l" rtl="0" eaLnBrk="1" fontAlgn="base" hangingPunct="1">
        <a:spcBef>
          <a:spcPct val="0"/>
        </a:spcBef>
        <a:spcAft>
          <a:spcPct val="0"/>
        </a:spcAft>
        <a:defRPr sz="4000">
          <a:solidFill>
            <a:srgbClr val="919293"/>
          </a:solidFill>
          <a:latin typeface="Arial" charset="0"/>
          <a:ea typeface="ＭＳ Ｐゴシック" pitchFamily="1" charset="-128"/>
        </a:defRPr>
      </a:lvl9pPr>
    </p:titleStyle>
    <p:bodyStyle>
      <a:lvl1pPr marL="265113" indent="-265113" algn="l" rtl="0" eaLnBrk="1" fontAlgn="base" hangingPunct="1">
        <a:spcBef>
          <a:spcPct val="50000"/>
        </a:spcBef>
        <a:spcAft>
          <a:spcPct val="0"/>
        </a:spcAft>
        <a:buClr>
          <a:srgbClr val="DD8729"/>
        </a:buClr>
        <a:buChar char="•"/>
        <a:defRPr sz="3200">
          <a:solidFill>
            <a:schemeClr val="tx1"/>
          </a:solidFill>
          <a:latin typeface="+mn-lt"/>
          <a:ea typeface="+mn-ea"/>
          <a:cs typeface="+mn-cs"/>
        </a:defRPr>
      </a:lvl1pPr>
      <a:lvl2pPr marL="712788" indent="-268288" algn="l" rtl="0" eaLnBrk="1" fontAlgn="base" hangingPunct="1">
        <a:spcBef>
          <a:spcPct val="20000"/>
        </a:spcBef>
        <a:spcAft>
          <a:spcPct val="0"/>
        </a:spcAft>
        <a:buClr>
          <a:schemeClr val="tx1"/>
        </a:buClr>
        <a:buChar char="•"/>
        <a:defRPr sz="2800">
          <a:solidFill>
            <a:schemeClr val="tx1"/>
          </a:solidFill>
          <a:latin typeface="+mn-lt"/>
        </a:defRPr>
      </a:lvl2pPr>
      <a:lvl3pPr marL="1162050" indent="-269875" algn="l" rtl="0" eaLnBrk="1" fontAlgn="base" hangingPunct="1">
        <a:spcBef>
          <a:spcPct val="20000"/>
        </a:spcBef>
        <a:spcAft>
          <a:spcPct val="0"/>
        </a:spcAft>
        <a:buClr>
          <a:srgbClr val="DD8729"/>
        </a:buClr>
        <a:buChar char="•"/>
        <a:defRPr sz="2400">
          <a:solidFill>
            <a:schemeClr val="tx1"/>
          </a:solidFill>
          <a:latin typeface="+mn-lt"/>
        </a:defRPr>
      </a:lvl3pPr>
      <a:lvl4pPr marL="1619250" indent="-277813" algn="l" rtl="0" eaLnBrk="1" fontAlgn="base" hangingPunct="1">
        <a:spcBef>
          <a:spcPct val="20000"/>
        </a:spcBef>
        <a:spcAft>
          <a:spcPct val="0"/>
        </a:spcAft>
        <a:buClr>
          <a:schemeClr val="tx1"/>
        </a:buClr>
        <a:buChar char="•"/>
        <a:defRPr sz="2000">
          <a:solidFill>
            <a:schemeClr val="tx1"/>
          </a:solidFill>
          <a:latin typeface="+mn-lt"/>
        </a:defRPr>
      </a:lvl4pPr>
      <a:lvl5pPr marL="2066925" indent="-268288" algn="l" rtl="0" eaLnBrk="1" fontAlgn="base" hangingPunct="1">
        <a:spcBef>
          <a:spcPct val="20000"/>
        </a:spcBef>
        <a:spcAft>
          <a:spcPct val="0"/>
        </a:spcAft>
        <a:buClr>
          <a:srgbClr val="DD8729"/>
        </a:buClr>
        <a:buChar char="•"/>
        <a:defRPr sz="2000">
          <a:solidFill>
            <a:schemeClr val="tx1"/>
          </a:solidFill>
          <a:latin typeface="+mn-lt"/>
        </a:defRPr>
      </a:lvl5pPr>
      <a:lvl6pPr marL="2524125" indent="-268288" algn="l" rtl="0" eaLnBrk="1" fontAlgn="base" hangingPunct="1">
        <a:spcBef>
          <a:spcPct val="20000"/>
        </a:spcBef>
        <a:spcAft>
          <a:spcPct val="0"/>
        </a:spcAft>
        <a:buClr>
          <a:srgbClr val="DD8729"/>
        </a:buClr>
        <a:buChar char="•"/>
        <a:defRPr sz="2000">
          <a:solidFill>
            <a:schemeClr val="tx1"/>
          </a:solidFill>
          <a:latin typeface="+mn-lt"/>
        </a:defRPr>
      </a:lvl6pPr>
      <a:lvl7pPr marL="2981325" indent="-268288" algn="l" rtl="0" eaLnBrk="1" fontAlgn="base" hangingPunct="1">
        <a:spcBef>
          <a:spcPct val="20000"/>
        </a:spcBef>
        <a:spcAft>
          <a:spcPct val="0"/>
        </a:spcAft>
        <a:buClr>
          <a:srgbClr val="DD8729"/>
        </a:buClr>
        <a:buChar char="•"/>
        <a:defRPr sz="2000">
          <a:solidFill>
            <a:schemeClr val="tx1"/>
          </a:solidFill>
          <a:latin typeface="+mn-lt"/>
        </a:defRPr>
      </a:lvl7pPr>
      <a:lvl8pPr marL="3438525" indent="-268288" algn="l" rtl="0" eaLnBrk="1" fontAlgn="base" hangingPunct="1">
        <a:spcBef>
          <a:spcPct val="20000"/>
        </a:spcBef>
        <a:spcAft>
          <a:spcPct val="0"/>
        </a:spcAft>
        <a:buClr>
          <a:srgbClr val="DD8729"/>
        </a:buClr>
        <a:buChar char="•"/>
        <a:defRPr sz="2000">
          <a:solidFill>
            <a:schemeClr val="tx1"/>
          </a:solidFill>
          <a:latin typeface="+mn-lt"/>
        </a:defRPr>
      </a:lvl8pPr>
      <a:lvl9pPr marL="3895725" indent="-268288" algn="l" rtl="0" eaLnBrk="1" fontAlgn="base" hangingPunct="1">
        <a:spcBef>
          <a:spcPct val="20000"/>
        </a:spcBef>
        <a:spcAft>
          <a:spcPct val="0"/>
        </a:spcAft>
        <a:buClr>
          <a:srgbClr val="DD8729"/>
        </a:buClr>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sio-2020@arnes.si"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66071" y="2132036"/>
            <a:ext cx="7869238" cy="1800200"/>
          </a:xfrm>
        </p:spPr>
        <p:txBody>
          <a:bodyPr/>
          <a:lstStyle/>
          <a:p>
            <a:pPr algn="ctr"/>
            <a:r>
              <a:rPr lang="sl-SI" dirty="0">
                <a:solidFill>
                  <a:schemeClr val="tx1"/>
                </a:solidFill>
              </a:rPr>
              <a:t>Program nadaljnje vzpostavitve IKT infrastrukture v vzgoji in izobraževanju</a:t>
            </a:r>
          </a:p>
        </p:txBody>
      </p:sp>
      <p:sp>
        <p:nvSpPr>
          <p:cNvPr id="3" name="Označba mesta vsebine 2"/>
          <p:cNvSpPr>
            <a:spLocks noGrp="1"/>
          </p:cNvSpPr>
          <p:nvPr>
            <p:ph idx="1"/>
          </p:nvPr>
        </p:nvSpPr>
        <p:spPr>
          <a:xfrm>
            <a:off x="971550" y="4869160"/>
            <a:ext cx="7561263" cy="1257002"/>
          </a:xfrm>
        </p:spPr>
        <p:txBody>
          <a:bodyPr/>
          <a:lstStyle/>
          <a:p>
            <a:pPr marL="0" indent="0">
              <a:buNone/>
            </a:pPr>
            <a:r>
              <a:rPr lang="sl-SI" sz="2400" dirty="0">
                <a:ea typeface="ＭＳ Ｐゴシック" pitchFamily="1" charset="-128"/>
              </a:rPr>
              <a:t>Alenka Starc, vodja programa</a:t>
            </a:r>
            <a:endParaRPr lang="en-US" sz="2400" dirty="0">
              <a:ea typeface="ＭＳ Ｐゴシック" pitchFamily="1" charset="-128"/>
            </a:endParaRPr>
          </a:p>
          <a:p>
            <a:pPr marL="0" indent="0">
              <a:buNone/>
            </a:pPr>
            <a:r>
              <a:rPr lang="sl-SI" sz="2000" dirty="0">
                <a:solidFill>
                  <a:srgbClr val="AEAEAE"/>
                </a:solidFill>
                <a:ea typeface="ＭＳ Ｐゴシック" pitchFamily="1" charset="-128"/>
              </a:rPr>
              <a:t>Informativni sestanek z ravnatelji </a:t>
            </a:r>
            <a:r>
              <a:rPr lang="sl-SI" sz="2000" dirty="0" smtClean="0">
                <a:solidFill>
                  <a:srgbClr val="AEAEAE"/>
                </a:solidFill>
                <a:ea typeface="ＭＳ Ｐゴシック" pitchFamily="1" charset="-128"/>
              </a:rPr>
              <a:t>VIZ, </a:t>
            </a:r>
            <a:r>
              <a:rPr lang="sl-SI" sz="2000" dirty="0" smtClean="0">
                <a:solidFill>
                  <a:srgbClr val="AEAEAE"/>
                </a:solidFill>
                <a:ea typeface="ＭＳ Ｐゴシック" pitchFamily="1" charset="-128"/>
              </a:rPr>
              <a:t>oktober </a:t>
            </a:r>
            <a:r>
              <a:rPr lang="sl-SI" sz="2000" dirty="0" smtClean="0">
                <a:solidFill>
                  <a:srgbClr val="AEAEAE"/>
                </a:solidFill>
                <a:ea typeface="ＭＳ Ｐゴシック" pitchFamily="1" charset="-128"/>
              </a:rPr>
              <a:t>2017</a:t>
            </a:r>
            <a:endParaRPr lang="sl-SI" sz="2000" dirty="0"/>
          </a:p>
        </p:txBody>
      </p:sp>
      <p:pic>
        <p:nvPicPr>
          <p:cNvPr id="6" name="Slika 5"/>
          <p:cNvPicPr>
            <a:picLocks noChangeAspect="1"/>
          </p:cNvPicPr>
          <p:nvPr/>
        </p:nvPicPr>
        <p:blipFill>
          <a:blip r:embed="rId2"/>
          <a:stretch>
            <a:fillRect/>
          </a:stretch>
        </p:blipFill>
        <p:spPr>
          <a:xfrm>
            <a:off x="4499992" y="6381328"/>
            <a:ext cx="3554276" cy="237765"/>
          </a:xfrm>
          <a:prstGeom prst="rect">
            <a:avLst/>
          </a:prstGeom>
        </p:spPr>
      </p:pic>
      <p:pic>
        <p:nvPicPr>
          <p:cNvPr id="4" name="Slika 3"/>
          <p:cNvPicPr>
            <a:picLocks noChangeAspect="1"/>
          </p:cNvPicPr>
          <p:nvPr/>
        </p:nvPicPr>
        <p:blipFill>
          <a:blip r:embed="rId3"/>
          <a:stretch>
            <a:fillRect/>
          </a:stretch>
        </p:blipFill>
        <p:spPr>
          <a:xfrm>
            <a:off x="1341990" y="408660"/>
            <a:ext cx="6316003" cy="786452"/>
          </a:xfrm>
          <a:prstGeom prst="rect">
            <a:avLst/>
          </a:prstGeom>
        </p:spPr>
      </p:pic>
    </p:spTree>
    <p:extLst>
      <p:ext uri="{BB962C8B-B14F-4D97-AF65-F5344CB8AC3E}">
        <p14:creationId xmlns:p14="http://schemas.microsoft.com/office/powerpoint/2010/main" val="1031734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Merila za dodelitev sredstev</a:t>
            </a:r>
            <a:endParaRPr lang="sl-SI" dirty="0"/>
          </a:p>
        </p:txBody>
      </p:sp>
      <p:sp>
        <p:nvSpPr>
          <p:cNvPr id="3" name="Označba mesta vsebine 2"/>
          <p:cNvSpPr>
            <a:spLocks noGrp="1"/>
          </p:cNvSpPr>
          <p:nvPr>
            <p:ph idx="1"/>
          </p:nvPr>
        </p:nvSpPr>
        <p:spPr/>
        <p:txBody>
          <a:bodyPr/>
          <a:lstStyle/>
          <a:p>
            <a:r>
              <a:rPr lang="sl-SI" dirty="0" smtClean="0"/>
              <a:t>Merila za delitev </a:t>
            </a:r>
            <a:r>
              <a:rPr lang="sl-SI" dirty="0" smtClean="0"/>
              <a:t>sredstev po VIZ </a:t>
            </a:r>
            <a:r>
              <a:rPr lang="sl-SI" dirty="0" smtClean="0"/>
              <a:t>je </a:t>
            </a:r>
            <a:r>
              <a:rPr lang="sl-SI" dirty="0" smtClean="0"/>
              <a:t>določilo MIZŠ po kriterijih:</a:t>
            </a:r>
          </a:p>
          <a:p>
            <a:pPr lvl="1"/>
            <a:r>
              <a:rPr lang="sl-SI" dirty="0" smtClean="0"/>
              <a:t>Sredstva dobijo matične in podružnične šole</a:t>
            </a:r>
          </a:p>
          <a:p>
            <a:pPr lvl="1"/>
            <a:r>
              <a:rPr lang="sl-SI" dirty="0" smtClean="0"/>
              <a:t>Vsaka lokacija dobi enak fiksen del sredstev</a:t>
            </a:r>
          </a:p>
          <a:p>
            <a:pPr lvl="1"/>
            <a:r>
              <a:rPr lang="sl-SI" dirty="0" smtClean="0"/>
              <a:t>Variabilen del sredstev se določi glede na število otrok (presečni datum 15.05.2017) in tip šole</a:t>
            </a:r>
          </a:p>
          <a:p>
            <a:endParaRPr lang="sl-SI" dirty="0"/>
          </a:p>
        </p:txBody>
      </p:sp>
    </p:spTree>
    <p:extLst>
      <p:ext uri="{BB962C8B-B14F-4D97-AF65-F5344CB8AC3E}">
        <p14:creationId xmlns:p14="http://schemas.microsoft.com/office/powerpoint/2010/main" val="503831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Kaj to pomeni za VIZ </a:t>
            </a:r>
            <a:endParaRPr lang="sl-SI" dirty="0"/>
          </a:p>
        </p:txBody>
      </p:sp>
      <p:sp>
        <p:nvSpPr>
          <p:cNvPr id="3" name="Označba mesta vsebine 2"/>
          <p:cNvSpPr>
            <a:spLocks noGrp="1"/>
          </p:cNvSpPr>
          <p:nvPr>
            <p:ph idx="1"/>
          </p:nvPr>
        </p:nvSpPr>
        <p:spPr/>
        <p:txBody>
          <a:bodyPr/>
          <a:lstStyle/>
          <a:p>
            <a:r>
              <a:rPr lang="sl-SI" dirty="0" smtClean="0"/>
              <a:t>Brezžična omrežja </a:t>
            </a:r>
          </a:p>
          <a:p>
            <a:pPr lvl="1"/>
            <a:r>
              <a:rPr lang="sl-SI" sz="2400" dirty="0" smtClean="0"/>
              <a:t>ESRR sredstva 62,5%</a:t>
            </a:r>
          </a:p>
          <a:p>
            <a:pPr lvl="1"/>
            <a:r>
              <a:rPr lang="sl-SI" sz="2400" dirty="0" smtClean="0"/>
              <a:t>Lastna sredstva 37,5%</a:t>
            </a:r>
          </a:p>
          <a:p>
            <a:pPr lvl="1"/>
            <a:r>
              <a:rPr lang="sl-SI" sz="2400" dirty="0" smtClean="0"/>
              <a:t>Leto izgradnje na VIZ </a:t>
            </a:r>
            <a:r>
              <a:rPr lang="sl-SI" sz="2400" dirty="0" smtClean="0"/>
              <a:t>2018, 2019 ali 2020</a:t>
            </a:r>
            <a:endParaRPr lang="sl-SI" sz="2400" dirty="0" smtClean="0"/>
          </a:p>
          <a:p>
            <a:r>
              <a:rPr lang="sl-SI" dirty="0" smtClean="0"/>
              <a:t>IKT odjemalci</a:t>
            </a:r>
          </a:p>
          <a:p>
            <a:pPr lvl="1"/>
            <a:r>
              <a:rPr lang="sl-SI" sz="2400" dirty="0" smtClean="0"/>
              <a:t>ESRR sredstva 50%</a:t>
            </a:r>
          </a:p>
          <a:p>
            <a:pPr lvl="1"/>
            <a:r>
              <a:rPr lang="sl-SI" sz="2400" dirty="0" smtClean="0"/>
              <a:t>Lastna sredstva 50% </a:t>
            </a:r>
          </a:p>
          <a:p>
            <a:pPr lvl="1"/>
            <a:r>
              <a:rPr lang="sl-SI" sz="2400" dirty="0" smtClean="0"/>
              <a:t>Od 2017-2020 se vsako leto porabi četrtina</a:t>
            </a:r>
            <a:endParaRPr lang="sl-SI" sz="2400" dirty="0"/>
          </a:p>
        </p:txBody>
      </p:sp>
    </p:spTree>
    <p:extLst>
      <p:ext uri="{BB962C8B-B14F-4D97-AF65-F5344CB8AC3E}">
        <p14:creationId xmlns:p14="http://schemas.microsoft.com/office/powerpoint/2010/main" val="2038549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Denarni tok</a:t>
            </a:r>
            <a:endParaRPr lang="sl-SI" dirty="0"/>
          </a:p>
        </p:txBody>
      </p:sp>
      <p:sp>
        <p:nvSpPr>
          <p:cNvPr id="3" name="Označba mesta vsebine 2"/>
          <p:cNvSpPr>
            <a:spLocks noGrp="1"/>
          </p:cNvSpPr>
          <p:nvPr>
            <p:ph idx="1"/>
          </p:nvPr>
        </p:nvSpPr>
        <p:spPr/>
        <p:txBody>
          <a:bodyPr/>
          <a:lstStyle/>
          <a:p>
            <a:r>
              <a:rPr lang="sl-SI" dirty="0" smtClean="0"/>
              <a:t>VIZ pridobi sredstva s prijavo na razpis</a:t>
            </a:r>
          </a:p>
          <a:p>
            <a:r>
              <a:rPr lang="sl-SI" dirty="0" smtClean="0"/>
              <a:t>Dejanska sredstva se obračunajo po porabi </a:t>
            </a:r>
          </a:p>
          <a:p>
            <a:r>
              <a:rPr lang="sl-SI" dirty="0" smtClean="0"/>
              <a:t>Arnes nakaže sredstva po </a:t>
            </a:r>
            <a:r>
              <a:rPr lang="sl-SI" dirty="0" smtClean="0"/>
              <a:t>dobavi / izvedbi </a:t>
            </a:r>
            <a:r>
              <a:rPr lang="sl-SI" dirty="0" smtClean="0"/>
              <a:t>VIZ</a:t>
            </a:r>
          </a:p>
          <a:p>
            <a:r>
              <a:rPr lang="sl-SI" dirty="0" smtClean="0"/>
              <a:t>VIZ doda svoja sredstva in v celoti plača račun</a:t>
            </a:r>
          </a:p>
          <a:p>
            <a:r>
              <a:rPr lang="sl-SI" dirty="0" smtClean="0"/>
              <a:t>VIZ posreduje dokumentacijo Arnesu </a:t>
            </a:r>
            <a:endParaRPr lang="sl-SI" dirty="0"/>
          </a:p>
        </p:txBody>
      </p:sp>
    </p:spTree>
    <p:extLst>
      <p:ext uri="{BB962C8B-B14F-4D97-AF65-F5344CB8AC3E}">
        <p14:creationId xmlns:p14="http://schemas.microsoft.com/office/powerpoint/2010/main" val="3336564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Potek razpisa</a:t>
            </a:r>
            <a:endParaRPr lang="sl-SI" dirty="0"/>
          </a:p>
        </p:txBody>
      </p:sp>
      <p:sp>
        <p:nvSpPr>
          <p:cNvPr id="3" name="Označba mesta vsebine 2"/>
          <p:cNvSpPr>
            <a:spLocks noGrp="1"/>
          </p:cNvSpPr>
          <p:nvPr>
            <p:ph idx="1"/>
          </p:nvPr>
        </p:nvSpPr>
        <p:spPr/>
        <p:txBody>
          <a:bodyPr/>
          <a:lstStyle/>
          <a:p>
            <a:r>
              <a:rPr lang="sl-SI" dirty="0" smtClean="0"/>
              <a:t>Objava: 29.09.2017</a:t>
            </a:r>
            <a:endParaRPr lang="sl-SI" dirty="0" smtClean="0"/>
          </a:p>
          <a:p>
            <a:r>
              <a:rPr lang="sl-SI" dirty="0" smtClean="0"/>
              <a:t>Rok </a:t>
            </a:r>
            <a:r>
              <a:rPr lang="sl-SI" dirty="0" smtClean="0"/>
              <a:t>za </a:t>
            </a:r>
            <a:r>
              <a:rPr lang="sl-SI" dirty="0" smtClean="0"/>
              <a:t>prijavo: 22.10.2017 do 24:00</a:t>
            </a:r>
          </a:p>
          <a:p>
            <a:r>
              <a:rPr lang="sl-SI" dirty="0" smtClean="0"/>
              <a:t>Odpiranje vlog: 23.10.2017 </a:t>
            </a:r>
            <a:endParaRPr lang="sl-SI" dirty="0" smtClean="0"/>
          </a:p>
          <a:p>
            <a:r>
              <a:rPr lang="sl-SI" dirty="0" smtClean="0"/>
              <a:t>8 dnevni rok za dopolnitev vloge</a:t>
            </a:r>
          </a:p>
          <a:p>
            <a:r>
              <a:rPr lang="sl-SI" dirty="0" smtClean="0"/>
              <a:t>Sklep o izbiri </a:t>
            </a:r>
          </a:p>
          <a:p>
            <a:r>
              <a:rPr lang="sl-SI" dirty="0" smtClean="0"/>
              <a:t>Pogodba SIO-2020</a:t>
            </a:r>
            <a:endParaRPr lang="sl-SI" dirty="0" smtClean="0"/>
          </a:p>
          <a:p>
            <a:endParaRPr lang="sl-SI" dirty="0" smtClean="0"/>
          </a:p>
          <a:p>
            <a:r>
              <a:rPr lang="sl-SI" dirty="0" smtClean="0"/>
              <a:t>Sklep o izbiri in podpis pogodbe</a:t>
            </a:r>
            <a:endParaRPr lang="sl-SI" dirty="0"/>
          </a:p>
        </p:txBody>
      </p:sp>
    </p:spTree>
    <p:extLst>
      <p:ext uri="{BB962C8B-B14F-4D97-AF65-F5344CB8AC3E}">
        <p14:creationId xmlns:p14="http://schemas.microsoft.com/office/powerpoint/2010/main" val="3207366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Opremljanje VIZ z IKT </a:t>
            </a:r>
            <a:r>
              <a:rPr lang="sl-SI" dirty="0" smtClean="0"/>
              <a:t>opremo</a:t>
            </a:r>
            <a:r>
              <a:rPr lang="sl-SI" dirty="0"/>
              <a:t/>
            </a:r>
            <a:br>
              <a:rPr lang="sl-SI" dirty="0"/>
            </a:br>
            <a:endParaRPr lang="sl-SI" dirty="0"/>
          </a:p>
        </p:txBody>
      </p:sp>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9883" y="1844675"/>
            <a:ext cx="6424597" cy="4281488"/>
          </a:xfrm>
        </p:spPr>
      </p:pic>
    </p:spTree>
    <p:extLst>
      <p:ext uri="{BB962C8B-B14F-4D97-AF65-F5344CB8AC3E}">
        <p14:creationId xmlns:p14="http://schemas.microsoft.com/office/powerpoint/2010/main" val="798108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IKT proces</a:t>
            </a:r>
            <a:endParaRPr lang="sl-SI" dirty="0"/>
          </a:p>
        </p:txBody>
      </p:sp>
      <p:sp>
        <p:nvSpPr>
          <p:cNvPr id="3" name="Označba mesta vsebine 2"/>
          <p:cNvSpPr>
            <a:spLocks noGrp="1"/>
          </p:cNvSpPr>
          <p:nvPr>
            <p:ph idx="1"/>
          </p:nvPr>
        </p:nvSpPr>
        <p:spPr/>
        <p:txBody>
          <a:bodyPr/>
          <a:lstStyle/>
          <a:p>
            <a:r>
              <a:rPr lang="sl-SI" dirty="0" smtClean="0"/>
              <a:t>MIZŠ </a:t>
            </a:r>
            <a:r>
              <a:rPr lang="sl-SI" dirty="0" smtClean="0"/>
              <a:t>je definiralo </a:t>
            </a:r>
            <a:r>
              <a:rPr lang="sl-SI" dirty="0" smtClean="0"/>
              <a:t>tip opreme </a:t>
            </a:r>
          </a:p>
          <a:p>
            <a:r>
              <a:rPr lang="sl-SI" dirty="0" smtClean="0"/>
              <a:t>VIZ določi količine opreme</a:t>
            </a:r>
          </a:p>
          <a:p>
            <a:r>
              <a:rPr lang="sl-SI" dirty="0" smtClean="0"/>
              <a:t>Arnes izvede javna naročila</a:t>
            </a:r>
          </a:p>
          <a:p>
            <a:r>
              <a:rPr lang="sl-SI" dirty="0" smtClean="0"/>
              <a:t>VIZ dopolni in potrdi končno naročilo</a:t>
            </a:r>
          </a:p>
          <a:p>
            <a:r>
              <a:rPr lang="sl-SI" dirty="0" smtClean="0"/>
              <a:t>Podpis pogodb</a:t>
            </a:r>
          </a:p>
          <a:p>
            <a:r>
              <a:rPr lang="sl-SI" dirty="0" smtClean="0"/>
              <a:t>Prevzem opreme in plačilo</a:t>
            </a:r>
          </a:p>
          <a:p>
            <a:endParaRPr lang="sl-SI" dirty="0"/>
          </a:p>
        </p:txBody>
      </p:sp>
    </p:spTree>
    <p:extLst>
      <p:ext uri="{BB962C8B-B14F-4D97-AF65-F5344CB8AC3E}">
        <p14:creationId xmlns:p14="http://schemas.microsoft.com/office/powerpoint/2010/main" val="87165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Arnes izvede javna naročila za nakup IKT opreme</a:t>
            </a:r>
            <a:endParaRPr lang="sl-SI" dirty="0"/>
          </a:p>
        </p:txBody>
      </p:sp>
      <p:sp>
        <p:nvSpPr>
          <p:cNvPr id="3" name="Označba mesta vsebine 2"/>
          <p:cNvSpPr>
            <a:spLocks noGrp="1"/>
          </p:cNvSpPr>
          <p:nvPr>
            <p:ph idx="1"/>
          </p:nvPr>
        </p:nvSpPr>
        <p:spPr/>
        <p:txBody>
          <a:bodyPr/>
          <a:lstStyle/>
          <a:p>
            <a:r>
              <a:rPr lang="sl-SI" dirty="0" smtClean="0"/>
              <a:t>Odprti postopek s sklenitvijo okvirnega sporazuma z več podjetji</a:t>
            </a:r>
          </a:p>
          <a:p>
            <a:r>
              <a:rPr lang="sl-SI" dirty="0" smtClean="0"/>
              <a:t>Razdeljeno po sklopih glede na tip opreme</a:t>
            </a:r>
          </a:p>
          <a:p>
            <a:r>
              <a:rPr lang="sl-SI" dirty="0" smtClean="0"/>
              <a:t>Trajanje – 4 leta</a:t>
            </a:r>
          </a:p>
          <a:p>
            <a:r>
              <a:rPr lang="sl-SI" dirty="0" smtClean="0"/>
              <a:t>Oddajanje ponudb vsako leto</a:t>
            </a:r>
          </a:p>
          <a:p>
            <a:endParaRPr lang="sl-SI" dirty="0"/>
          </a:p>
        </p:txBody>
      </p:sp>
    </p:spTree>
    <p:extLst>
      <p:ext uri="{BB962C8B-B14F-4D97-AF65-F5344CB8AC3E}">
        <p14:creationId xmlns:p14="http://schemas.microsoft.com/office/powerpoint/2010/main" val="3666450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Izgradnja brezžičnih omrežij</a:t>
            </a:r>
            <a:endParaRPr lang="sl-SI" dirty="0"/>
          </a:p>
        </p:txBody>
      </p:sp>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3976" y="1844675"/>
            <a:ext cx="6116411" cy="4281488"/>
          </a:xfrm>
        </p:spPr>
      </p:pic>
    </p:spTree>
    <p:extLst>
      <p:ext uri="{BB962C8B-B14F-4D97-AF65-F5344CB8AC3E}">
        <p14:creationId xmlns:p14="http://schemas.microsoft.com/office/powerpoint/2010/main" val="1616756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Sodobno brezžično omrežje</a:t>
            </a:r>
            <a:endParaRPr lang="sl-SI" dirty="0"/>
          </a:p>
        </p:txBody>
      </p:sp>
      <p:sp>
        <p:nvSpPr>
          <p:cNvPr id="3" name="Označba mesta vsebine 2"/>
          <p:cNvSpPr>
            <a:spLocks noGrp="1"/>
          </p:cNvSpPr>
          <p:nvPr>
            <p:ph idx="1"/>
          </p:nvPr>
        </p:nvSpPr>
        <p:spPr/>
        <p:txBody>
          <a:bodyPr/>
          <a:lstStyle/>
          <a:p>
            <a:r>
              <a:rPr lang="sl-SI" dirty="0" smtClean="0"/>
              <a:t>Zagotovljena varnost</a:t>
            </a:r>
          </a:p>
          <a:p>
            <a:r>
              <a:rPr lang="sl-SI" dirty="0" smtClean="0"/>
              <a:t>Ustrezna zmogljivost</a:t>
            </a:r>
          </a:p>
          <a:p>
            <a:r>
              <a:rPr lang="sl-SI" dirty="0" smtClean="0"/>
              <a:t>Visoka pokritost lokacije</a:t>
            </a:r>
          </a:p>
          <a:p>
            <a:r>
              <a:rPr lang="sl-SI" dirty="0" smtClean="0"/>
              <a:t>Centralno upravljanje</a:t>
            </a:r>
          </a:p>
          <a:p>
            <a:endParaRPr lang="sl-SI" dirty="0" smtClean="0"/>
          </a:p>
          <a:p>
            <a:endParaRPr lang="sl-SI" dirty="0"/>
          </a:p>
        </p:txBody>
      </p:sp>
    </p:spTree>
    <p:extLst>
      <p:ext uri="{BB962C8B-B14F-4D97-AF65-F5344CB8AC3E}">
        <p14:creationId xmlns:p14="http://schemas.microsoft.com/office/powerpoint/2010/main" val="23194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Organizacija dela</a:t>
            </a:r>
            <a:endParaRPr lang="sl-SI" dirty="0"/>
          </a:p>
        </p:txBody>
      </p:sp>
      <p:sp>
        <p:nvSpPr>
          <p:cNvPr id="3" name="Označba mesta vsebine 2"/>
          <p:cNvSpPr>
            <a:spLocks noGrp="1"/>
          </p:cNvSpPr>
          <p:nvPr>
            <p:ph idx="1"/>
          </p:nvPr>
        </p:nvSpPr>
        <p:spPr/>
        <p:txBody>
          <a:bodyPr/>
          <a:lstStyle/>
          <a:p>
            <a:r>
              <a:rPr lang="sl-SI" dirty="0" smtClean="0"/>
              <a:t>Arnes </a:t>
            </a:r>
          </a:p>
          <a:p>
            <a:pPr lvl="1"/>
            <a:r>
              <a:rPr lang="sl-SI" sz="2000" dirty="0" smtClean="0"/>
              <a:t>Organizacija javnih naročil</a:t>
            </a:r>
          </a:p>
          <a:p>
            <a:pPr lvl="1"/>
            <a:r>
              <a:rPr lang="sl-SI" sz="2000" dirty="0"/>
              <a:t>C</a:t>
            </a:r>
            <a:r>
              <a:rPr lang="sl-SI" sz="2000" dirty="0" smtClean="0"/>
              <a:t>elovit pregled na izvajanjem</a:t>
            </a:r>
          </a:p>
          <a:p>
            <a:r>
              <a:rPr lang="sl-SI" dirty="0" smtClean="0"/>
              <a:t>Svetovalci</a:t>
            </a:r>
          </a:p>
          <a:p>
            <a:pPr lvl="1"/>
            <a:r>
              <a:rPr lang="sl-SI" sz="2000" dirty="0"/>
              <a:t>S</a:t>
            </a:r>
            <a:r>
              <a:rPr lang="sl-SI" sz="2000" dirty="0" smtClean="0"/>
              <a:t>vetujejo VIZ in nadzirajo izvajalce</a:t>
            </a:r>
          </a:p>
          <a:p>
            <a:r>
              <a:rPr lang="sl-SI" dirty="0" smtClean="0"/>
              <a:t>Izvajalec  </a:t>
            </a:r>
          </a:p>
          <a:p>
            <a:pPr lvl="1"/>
            <a:r>
              <a:rPr lang="sl-SI" sz="2000" dirty="0"/>
              <a:t>Z</a:t>
            </a:r>
            <a:r>
              <a:rPr lang="sl-SI" sz="2000" dirty="0" smtClean="0"/>
              <a:t>gradi brezžično omrežje na VIZ</a:t>
            </a:r>
          </a:p>
          <a:p>
            <a:r>
              <a:rPr lang="sl-SI" dirty="0" smtClean="0"/>
              <a:t>Dobavitelji</a:t>
            </a:r>
          </a:p>
          <a:p>
            <a:pPr lvl="1"/>
            <a:r>
              <a:rPr lang="sl-SI" sz="2000" dirty="0" smtClean="0"/>
              <a:t>Dobavijo aktivno opremo za VIZ</a:t>
            </a:r>
          </a:p>
          <a:p>
            <a:pPr marL="444500" lvl="1" indent="0">
              <a:buNone/>
            </a:pPr>
            <a:endParaRPr lang="sl-SI" dirty="0"/>
          </a:p>
        </p:txBody>
      </p:sp>
    </p:spTree>
    <p:extLst>
      <p:ext uri="{BB962C8B-B14F-4D97-AF65-F5344CB8AC3E}">
        <p14:creationId xmlns:p14="http://schemas.microsoft.com/office/powerpoint/2010/main" val="782293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 ali krajše SIO-2020</a:t>
            </a:r>
            <a:endParaRPr lang="sl-SI" dirty="0"/>
          </a:p>
        </p:txBody>
      </p:sp>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88141" y="3645024"/>
            <a:ext cx="4652647" cy="2999733"/>
          </a:xfrm>
        </p:spPr>
      </p:pic>
      <p:sp>
        <p:nvSpPr>
          <p:cNvPr id="6" name="Pravokotnik 5"/>
          <p:cNvSpPr/>
          <p:nvPr/>
        </p:nvSpPr>
        <p:spPr>
          <a:xfrm>
            <a:off x="971550" y="1413064"/>
            <a:ext cx="7704906" cy="2554545"/>
          </a:xfrm>
          <a:prstGeom prst="rect">
            <a:avLst/>
          </a:prstGeom>
        </p:spPr>
        <p:txBody>
          <a:bodyPr wrap="square">
            <a:spAutoFit/>
          </a:bodyPr>
          <a:lstStyle/>
          <a:p>
            <a:r>
              <a:rPr lang="sl-SI" dirty="0" smtClean="0"/>
              <a:t> v okviru Operativnega programa za </a:t>
            </a:r>
            <a:r>
              <a:rPr lang="sl-SI" dirty="0"/>
              <a:t>izvajanje Evropske kohezijske politike v obdobju 2014-2020, v sklopu prednostne osi 10: Znanje, spretnost in vseživljenjsko učenje</a:t>
            </a:r>
          </a:p>
        </p:txBody>
      </p:sp>
    </p:spTree>
    <p:extLst>
      <p:ext uri="{BB962C8B-B14F-4D97-AF65-F5344CB8AC3E}">
        <p14:creationId xmlns:p14="http://schemas.microsoft.com/office/powerpoint/2010/main" val="2538807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Arnes izvede javna naročila</a:t>
            </a:r>
            <a:endParaRPr lang="sl-SI" dirty="0"/>
          </a:p>
        </p:txBody>
      </p:sp>
      <p:sp>
        <p:nvSpPr>
          <p:cNvPr id="3" name="Označba mesta vsebine 2"/>
          <p:cNvSpPr>
            <a:spLocks noGrp="1"/>
          </p:cNvSpPr>
          <p:nvPr>
            <p:ph idx="1"/>
          </p:nvPr>
        </p:nvSpPr>
        <p:spPr/>
        <p:txBody>
          <a:bodyPr/>
          <a:lstStyle/>
          <a:p>
            <a:r>
              <a:rPr lang="sl-SI" dirty="0" smtClean="0"/>
              <a:t>Javno naročilo za svetovalce</a:t>
            </a:r>
          </a:p>
          <a:p>
            <a:pPr lvl="1"/>
            <a:r>
              <a:rPr lang="sl-SI" dirty="0" smtClean="0"/>
              <a:t>Izbor svetovalcev za celotno obdobje</a:t>
            </a:r>
          </a:p>
          <a:p>
            <a:r>
              <a:rPr lang="sl-SI" dirty="0" smtClean="0"/>
              <a:t>Javno naročilo za izgradnjo brezžičnega omrežja</a:t>
            </a:r>
          </a:p>
          <a:p>
            <a:pPr lvl="1"/>
            <a:r>
              <a:rPr lang="sl-SI" dirty="0" smtClean="0"/>
              <a:t>Izbor izvajalcev za celotno obdobje</a:t>
            </a:r>
          </a:p>
          <a:p>
            <a:r>
              <a:rPr lang="sl-SI" dirty="0" smtClean="0"/>
              <a:t>Javna naročila za aktivno opremo (CPE, AP, SW)</a:t>
            </a:r>
          </a:p>
          <a:p>
            <a:pPr lvl="1"/>
            <a:r>
              <a:rPr lang="sl-SI" dirty="0" smtClean="0"/>
              <a:t>Izbor ponudnikov za celotno obdobje</a:t>
            </a:r>
            <a:endParaRPr lang="sl-SI" dirty="0"/>
          </a:p>
          <a:p>
            <a:pPr marL="0" indent="0">
              <a:buNone/>
            </a:pPr>
            <a:endParaRPr lang="sl-SI" dirty="0"/>
          </a:p>
        </p:txBody>
      </p:sp>
    </p:spTree>
    <p:extLst>
      <p:ext uri="{BB962C8B-B14F-4D97-AF65-F5344CB8AC3E}">
        <p14:creationId xmlns:p14="http://schemas.microsoft.com/office/powerpoint/2010/main" val="526422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WLAN2020 proces na VIZ</a:t>
            </a:r>
            <a:endParaRPr lang="sl-SI" dirty="0"/>
          </a:p>
        </p:txBody>
      </p:sp>
      <p:sp>
        <p:nvSpPr>
          <p:cNvPr id="3" name="Označba mesta vsebine 2"/>
          <p:cNvSpPr>
            <a:spLocks noGrp="1"/>
          </p:cNvSpPr>
          <p:nvPr>
            <p:ph idx="1"/>
          </p:nvPr>
        </p:nvSpPr>
        <p:spPr>
          <a:xfrm>
            <a:off x="971550" y="1484784"/>
            <a:ext cx="7561263" cy="4281488"/>
          </a:xfrm>
        </p:spPr>
        <p:txBody>
          <a:bodyPr/>
          <a:lstStyle/>
          <a:p>
            <a:r>
              <a:rPr lang="sl-SI" dirty="0" smtClean="0"/>
              <a:t>Aktivnosti v dogovorjenem letu izgradnje:</a:t>
            </a:r>
          </a:p>
          <a:p>
            <a:pPr lvl="1"/>
            <a:r>
              <a:rPr lang="sl-SI" dirty="0" smtClean="0"/>
              <a:t>Priprava načrta optimalnega omrežja</a:t>
            </a:r>
            <a:endParaRPr lang="sl-SI" dirty="0"/>
          </a:p>
          <a:p>
            <a:pPr lvl="1"/>
            <a:r>
              <a:rPr lang="sl-SI" dirty="0" smtClean="0"/>
              <a:t>Izdelava projekta za izvedbo </a:t>
            </a:r>
            <a:endParaRPr lang="sl-SI" dirty="0"/>
          </a:p>
          <a:p>
            <a:pPr lvl="1"/>
            <a:r>
              <a:rPr lang="sl-SI" dirty="0"/>
              <a:t>Podpis </a:t>
            </a:r>
            <a:r>
              <a:rPr lang="sl-SI" dirty="0" smtClean="0"/>
              <a:t>pogodb z izvajalcem </a:t>
            </a:r>
            <a:r>
              <a:rPr lang="sl-SI" dirty="0"/>
              <a:t>in </a:t>
            </a:r>
            <a:r>
              <a:rPr lang="sl-SI" dirty="0" smtClean="0"/>
              <a:t>dobavitelji </a:t>
            </a:r>
            <a:endParaRPr lang="sl-SI" dirty="0"/>
          </a:p>
          <a:p>
            <a:pPr lvl="1"/>
            <a:r>
              <a:rPr lang="sl-SI" dirty="0"/>
              <a:t>Izvedba del</a:t>
            </a:r>
          </a:p>
          <a:p>
            <a:pPr lvl="1"/>
            <a:r>
              <a:rPr lang="sl-SI" dirty="0"/>
              <a:t>Pregled del in podpis prevzemnega </a:t>
            </a:r>
            <a:r>
              <a:rPr lang="sl-SI" dirty="0" smtClean="0"/>
              <a:t>zapisnika</a:t>
            </a:r>
          </a:p>
          <a:p>
            <a:endParaRPr lang="sl-SI" dirty="0" smtClean="0"/>
          </a:p>
          <a:p>
            <a:endParaRPr lang="sl-SI" dirty="0"/>
          </a:p>
          <a:p>
            <a:endParaRPr lang="sl-SI" dirty="0"/>
          </a:p>
        </p:txBody>
      </p:sp>
    </p:spTree>
    <p:extLst>
      <p:ext uri="{BB962C8B-B14F-4D97-AF65-F5344CB8AC3E}">
        <p14:creationId xmlns:p14="http://schemas.microsoft.com/office/powerpoint/2010/main" val="3018529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Vrste upravičenih stroškov</a:t>
            </a:r>
            <a:endParaRPr lang="sl-SI" dirty="0"/>
          </a:p>
        </p:txBody>
      </p:sp>
      <p:sp>
        <p:nvSpPr>
          <p:cNvPr id="3" name="Označba mesta vsebine 2"/>
          <p:cNvSpPr>
            <a:spLocks noGrp="1"/>
          </p:cNvSpPr>
          <p:nvPr>
            <p:ph idx="1"/>
          </p:nvPr>
        </p:nvSpPr>
        <p:spPr/>
        <p:txBody>
          <a:bodyPr/>
          <a:lstStyle/>
          <a:p>
            <a:r>
              <a:rPr lang="sl-SI" dirty="0"/>
              <a:t>O</a:t>
            </a:r>
            <a:r>
              <a:rPr lang="sl-SI" dirty="0" smtClean="0"/>
              <a:t>prema </a:t>
            </a:r>
            <a:r>
              <a:rPr lang="sl-SI" dirty="0"/>
              <a:t>in druga </a:t>
            </a:r>
            <a:r>
              <a:rPr lang="sl-SI" dirty="0" smtClean="0"/>
              <a:t>neopredmetena </a:t>
            </a:r>
            <a:r>
              <a:rPr lang="sl-SI" dirty="0"/>
              <a:t>osnovna </a:t>
            </a:r>
            <a:r>
              <a:rPr lang="sl-SI" dirty="0" smtClean="0"/>
              <a:t>sredstva</a:t>
            </a:r>
            <a:endParaRPr lang="sl-SI" dirty="0"/>
          </a:p>
          <a:p>
            <a:r>
              <a:rPr lang="sl-SI" dirty="0"/>
              <a:t>I</a:t>
            </a:r>
            <a:r>
              <a:rPr lang="sl-SI" dirty="0" smtClean="0"/>
              <a:t>nvesticije </a:t>
            </a:r>
            <a:r>
              <a:rPr lang="sl-SI" dirty="0"/>
              <a:t>v neopredmetena </a:t>
            </a:r>
            <a:r>
              <a:rPr lang="sl-SI" dirty="0" smtClean="0"/>
              <a:t>sredstva</a:t>
            </a:r>
            <a:endParaRPr lang="sl-SI" dirty="0"/>
          </a:p>
          <a:p>
            <a:r>
              <a:rPr lang="sl-SI" dirty="0"/>
              <a:t>D</a:t>
            </a:r>
            <a:r>
              <a:rPr lang="sl-SI" dirty="0" smtClean="0"/>
              <a:t>avek </a:t>
            </a:r>
            <a:r>
              <a:rPr lang="sl-SI" dirty="0"/>
              <a:t>na dodano </a:t>
            </a:r>
            <a:r>
              <a:rPr lang="sl-SI" dirty="0" smtClean="0"/>
              <a:t>vrednost</a:t>
            </a:r>
            <a:endParaRPr lang="sl-SI" dirty="0"/>
          </a:p>
        </p:txBody>
      </p:sp>
    </p:spTree>
    <p:extLst>
      <p:ext uri="{BB962C8B-B14F-4D97-AF65-F5344CB8AC3E}">
        <p14:creationId xmlns:p14="http://schemas.microsoft.com/office/powerpoint/2010/main" val="2187801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Oddaja zahtevkov za izplačilo</a:t>
            </a:r>
            <a:endParaRPr lang="sl-SI" dirty="0"/>
          </a:p>
        </p:txBody>
      </p:sp>
      <p:sp>
        <p:nvSpPr>
          <p:cNvPr id="3" name="Označba mesta vsebine 2"/>
          <p:cNvSpPr>
            <a:spLocks noGrp="1"/>
          </p:cNvSpPr>
          <p:nvPr>
            <p:ph idx="1"/>
          </p:nvPr>
        </p:nvSpPr>
        <p:spPr/>
        <p:txBody>
          <a:bodyPr/>
          <a:lstStyle/>
          <a:p>
            <a:r>
              <a:rPr lang="sl-SI" sz="2400" dirty="0" smtClean="0"/>
              <a:t>Dokazila o dobavi</a:t>
            </a:r>
          </a:p>
          <a:p>
            <a:pPr lvl="1"/>
            <a:r>
              <a:rPr lang="sl-SI" sz="2000" dirty="0" smtClean="0"/>
              <a:t>dobavnica, </a:t>
            </a:r>
            <a:r>
              <a:rPr lang="sl-SI" sz="2000" dirty="0"/>
              <a:t>tovorni list, enotna upravna listina, garancije certifikati, tehnične specifikacije, potrdila </a:t>
            </a:r>
            <a:r>
              <a:rPr lang="sl-SI" sz="2000" dirty="0" smtClean="0"/>
              <a:t>proizvajalcev</a:t>
            </a:r>
          </a:p>
          <a:p>
            <a:r>
              <a:rPr lang="sl-SI" sz="2400" dirty="0" smtClean="0"/>
              <a:t>Izjava o prejemu in namembnosti opreme</a:t>
            </a:r>
          </a:p>
          <a:p>
            <a:r>
              <a:rPr lang="sl-SI" sz="2400" dirty="0" smtClean="0"/>
              <a:t>Izjava o zagotovljenih sredstvih</a:t>
            </a:r>
          </a:p>
          <a:p>
            <a:r>
              <a:rPr lang="sl-SI" sz="2400" dirty="0" smtClean="0"/>
              <a:t>Račun</a:t>
            </a:r>
          </a:p>
          <a:p>
            <a:r>
              <a:rPr lang="sl-SI" sz="2400" dirty="0" smtClean="0"/>
              <a:t>Potrdilo o plačilu</a:t>
            </a:r>
          </a:p>
          <a:p>
            <a:r>
              <a:rPr lang="sl-SI" sz="2400" dirty="0" smtClean="0"/>
              <a:t>Fotografije</a:t>
            </a:r>
          </a:p>
          <a:p>
            <a:endParaRPr lang="sl-SI" dirty="0"/>
          </a:p>
        </p:txBody>
      </p:sp>
    </p:spTree>
    <p:extLst>
      <p:ext uri="{BB962C8B-B14F-4D97-AF65-F5344CB8AC3E}">
        <p14:creationId xmlns:p14="http://schemas.microsoft.com/office/powerpoint/2010/main" val="1268078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Potrdilo o upravičenosti do odbitka DDV</a:t>
            </a:r>
            <a:endParaRPr lang="sl-SI" dirty="0"/>
          </a:p>
        </p:txBody>
      </p:sp>
      <p:sp>
        <p:nvSpPr>
          <p:cNvPr id="3" name="Označba mesta vsebine 2"/>
          <p:cNvSpPr>
            <a:spLocks noGrp="1"/>
          </p:cNvSpPr>
          <p:nvPr>
            <p:ph idx="1"/>
          </p:nvPr>
        </p:nvSpPr>
        <p:spPr>
          <a:xfrm>
            <a:off x="971550" y="1844675"/>
            <a:ext cx="7561263" cy="4464645"/>
          </a:xfrm>
        </p:spPr>
        <p:txBody>
          <a:bodyPr/>
          <a:lstStyle/>
          <a:p>
            <a:r>
              <a:rPr lang="sl-SI" sz="2000" dirty="0" smtClean="0"/>
              <a:t>Potrdilo finančnega urada ali je VIZ kot davčni zavezanec v obdobju črpanja sredstev identificiran za namene DDV in namen za katerega se potrdilo izdaja (iz potrdila mora biti razvidno kakšne dejavnosti opravlja).</a:t>
            </a:r>
          </a:p>
          <a:p>
            <a:r>
              <a:rPr lang="sl-SI" sz="2000" dirty="0" smtClean="0"/>
              <a:t>Oddaje zahtevka za izdajo potrdila preko </a:t>
            </a:r>
            <a:r>
              <a:rPr lang="sl-SI" sz="2000" dirty="0"/>
              <a:t>eDavkov, po pošti ali osebno </a:t>
            </a:r>
            <a:endParaRPr lang="sl-SI" sz="2000" dirty="0" smtClean="0"/>
          </a:p>
          <a:p>
            <a:r>
              <a:rPr lang="sl-SI" sz="2000" dirty="0" smtClean="0"/>
              <a:t>Potrdilo se doda kot priloga pogodbi SIO-2020 na Portalu EDO.</a:t>
            </a:r>
            <a:endParaRPr lang="sl-SI" sz="2000" dirty="0"/>
          </a:p>
          <a:p>
            <a:r>
              <a:rPr lang="sl-SI" sz="2000" dirty="0"/>
              <a:t>Prvič po podpisu </a:t>
            </a:r>
            <a:r>
              <a:rPr lang="sl-SI" sz="2000" dirty="0" smtClean="0"/>
              <a:t>pogodbe SIO-2020, </a:t>
            </a:r>
            <a:r>
              <a:rPr lang="sl-SI" sz="2000" dirty="0"/>
              <a:t>potem vsakič na koncu finančnega </a:t>
            </a:r>
            <a:r>
              <a:rPr lang="sl-SI" sz="2000" dirty="0" smtClean="0"/>
              <a:t>leta (začasni odbitni delež -&gt; dejanski odbitni delež)</a:t>
            </a:r>
            <a:endParaRPr lang="sl-SI" sz="2000" dirty="0"/>
          </a:p>
          <a:p>
            <a:pPr lvl="1"/>
            <a:endParaRPr lang="sl-SI" sz="2000" dirty="0" smtClean="0"/>
          </a:p>
        </p:txBody>
      </p:sp>
    </p:spTree>
    <p:extLst>
      <p:ext uri="{BB962C8B-B14F-4D97-AF65-F5344CB8AC3E}">
        <p14:creationId xmlns:p14="http://schemas.microsoft.com/office/powerpoint/2010/main" val="141442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Zahteve glede informiranja in obveščanja javnosti</a:t>
            </a:r>
            <a:endParaRPr lang="sl-SI" dirty="0"/>
          </a:p>
        </p:txBody>
      </p:sp>
      <p:sp>
        <p:nvSpPr>
          <p:cNvPr id="3" name="Označba mesta vsebine 2"/>
          <p:cNvSpPr>
            <a:spLocks noGrp="1"/>
          </p:cNvSpPr>
          <p:nvPr>
            <p:ph idx="1"/>
          </p:nvPr>
        </p:nvSpPr>
        <p:spPr/>
        <p:txBody>
          <a:bodyPr/>
          <a:lstStyle/>
          <a:p>
            <a:r>
              <a:rPr lang="sl-SI" dirty="0" smtClean="0"/>
              <a:t>VIZ objavi na svoji spletni strani vključenost v Program SIO-2020</a:t>
            </a:r>
          </a:p>
          <a:p>
            <a:r>
              <a:rPr lang="sl-SI" dirty="0" smtClean="0"/>
              <a:t>VIZ na vhodu v šolo označi sodelovanje v Programu SIO-2020 </a:t>
            </a:r>
            <a:r>
              <a:rPr lang="sl-SI" dirty="0" smtClean="0"/>
              <a:t>(</a:t>
            </a:r>
            <a:r>
              <a:rPr lang="sl-SI" dirty="0" smtClean="0"/>
              <a:t>Poster A3 format</a:t>
            </a:r>
            <a:r>
              <a:rPr lang="sl-SI" dirty="0" smtClean="0"/>
              <a:t>)</a:t>
            </a:r>
            <a:endParaRPr lang="sl-SI" dirty="0" smtClean="0"/>
          </a:p>
          <a:p>
            <a:r>
              <a:rPr lang="sl-SI" dirty="0" smtClean="0"/>
              <a:t>Dobavitelji označijo vso dobavljeno opremo z nalepkami Programa SIO-2020</a:t>
            </a:r>
          </a:p>
          <a:p>
            <a:endParaRPr lang="sl-SI" dirty="0"/>
          </a:p>
        </p:txBody>
      </p:sp>
    </p:spTree>
    <p:extLst>
      <p:ext uri="{BB962C8B-B14F-4D97-AF65-F5344CB8AC3E}">
        <p14:creationId xmlns:p14="http://schemas.microsoft.com/office/powerpoint/2010/main" val="3576347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Hranjenje dokumentacije</a:t>
            </a:r>
            <a:endParaRPr lang="sl-SI" dirty="0"/>
          </a:p>
        </p:txBody>
      </p:sp>
      <p:sp>
        <p:nvSpPr>
          <p:cNvPr id="3" name="Označba mesta vsebine 2"/>
          <p:cNvSpPr>
            <a:spLocks noGrp="1"/>
          </p:cNvSpPr>
          <p:nvPr>
            <p:ph idx="1"/>
          </p:nvPr>
        </p:nvSpPr>
        <p:spPr/>
        <p:txBody>
          <a:bodyPr/>
          <a:lstStyle/>
          <a:p>
            <a:r>
              <a:rPr lang="sl-SI" dirty="0" smtClean="0"/>
              <a:t>Mapa SIO-2020 z vso povezano dokumentacijo</a:t>
            </a:r>
          </a:p>
          <a:p>
            <a:r>
              <a:rPr lang="sl-SI" dirty="0" smtClean="0"/>
              <a:t>Datum hrambe: še dve leti po predložitvi obračunov EU</a:t>
            </a:r>
          </a:p>
          <a:p>
            <a:r>
              <a:rPr lang="sl-SI" dirty="0" smtClean="0"/>
              <a:t>VIZ mora Program SIO-2020 računovodsko spremljati na ločenem stroškovnem </a:t>
            </a:r>
            <a:r>
              <a:rPr lang="sl-SI" dirty="0" smtClean="0"/>
              <a:t>mestu</a:t>
            </a:r>
            <a:endParaRPr lang="sl-SI" dirty="0"/>
          </a:p>
        </p:txBody>
      </p:sp>
    </p:spTree>
    <p:extLst>
      <p:ext uri="{BB962C8B-B14F-4D97-AF65-F5344CB8AC3E}">
        <p14:creationId xmlns:p14="http://schemas.microsoft.com/office/powerpoint/2010/main" val="2446984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Dostopnost dokumentacije nadzornim organom</a:t>
            </a:r>
            <a:endParaRPr lang="sl-SI" dirty="0"/>
          </a:p>
        </p:txBody>
      </p:sp>
      <p:sp>
        <p:nvSpPr>
          <p:cNvPr id="3" name="Označba mesta vsebine 2"/>
          <p:cNvSpPr>
            <a:spLocks noGrp="1"/>
          </p:cNvSpPr>
          <p:nvPr>
            <p:ph idx="1"/>
          </p:nvPr>
        </p:nvSpPr>
        <p:spPr/>
        <p:txBody>
          <a:bodyPr/>
          <a:lstStyle/>
          <a:p>
            <a:r>
              <a:rPr lang="sl-SI" dirty="0" smtClean="0"/>
              <a:t>VIZ omogoča tehnični, administrativni in finančni nadzor nad izvedbo </a:t>
            </a:r>
            <a:r>
              <a:rPr lang="sl-SI" dirty="0" smtClean="0"/>
              <a:t>dejavnosti</a:t>
            </a:r>
            <a:endParaRPr lang="sl-SI" dirty="0" smtClean="0"/>
          </a:p>
          <a:p>
            <a:r>
              <a:rPr lang="sl-SI" dirty="0" smtClean="0"/>
              <a:t>Nadzor se izvaja s strani Arnes-a, MIZŠ in organov upravljanja</a:t>
            </a:r>
            <a:endParaRPr lang="sl-SI" dirty="0"/>
          </a:p>
        </p:txBody>
      </p:sp>
    </p:spTree>
    <p:extLst>
      <p:ext uri="{BB962C8B-B14F-4D97-AF65-F5344CB8AC3E}">
        <p14:creationId xmlns:p14="http://schemas.microsoft.com/office/powerpoint/2010/main" val="2109479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Omejitve glede sprememb</a:t>
            </a:r>
            <a:endParaRPr lang="sl-SI" dirty="0"/>
          </a:p>
        </p:txBody>
      </p:sp>
      <p:sp>
        <p:nvSpPr>
          <p:cNvPr id="3" name="Označba mesta vsebine 2"/>
          <p:cNvSpPr>
            <a:spLocks noGrp="1"/>
          </p:cNvSpPr>
          <p:nvPr>
            <p:ph idx="1"/>
          </p:nvPr>
        </p:nvSpPr>
        <p:spPr/>
        <p:txBody>
          <a:bodyPr/>
          <a:lstStyle/>
          <a:p>
            <a:r>
              <a:rPr lang="sl-SI" dirty="0" smtClean="0"/>
              <a:t>VIZ mora zagotoviti, da 5 let po zadnjem izplačilu VIZ ne pride do:</a:t>
            </a:r>
          </a:p>
          <a:p>
            <a:pPr lvl="1"/>
            <a:r>
              <a:rPr lang="sl-SI" dirty="0" smtClean="0"/>
              <a:t>Spremembe lastništva</a:t>
            </a:r>
          </a:p>
          <a:p>
            <a:pPr lvl="1"/>
            <a:r>
              <a:rPr lang="sl-SI" dirty="0" smtClean="0"/>
              <a:t>Sprememb, ki bi razvrednotile prvotni cilj</a:t>
            </a:r>
          </a:p>
          <a:p>
            <a:pPr marL="444500" lvl="1" indent="0">
              <a:buNone/>
            </a:pPr>
            <a:endParaRPr lang="sl-SI" dirty="0"/>
          </a:p>
        </p:txBody>
      </p:sp>
    </p:spTree>
    <p:extLst>
      <p:ext uri="{BB962C8B-B14F-4D97-AF65-F5344CB8AC3E}">
        <p14:creationId xmlns:p14="http://schemas.microsoft.com/office/powerpoint/2010/main" val="4145025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Portal EDO</a:t>
            </a:r>
            <a:endParaRPr lang="sl-SI" dirty="0"/>
          </a:p>
        </p:txBody>
      </p:sp>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637242"/>
            <a:ext cx="7771983" cy="4497388"/>
          </a:xfrm>
        </p:spPr>
      </p:pic>
    </p:spTree>
    <p:extLst>
      <p:ext uri="{BB962C8B-B14F-4D97-AF65-F5344CB8AC3E}">
        <p14:creationId xmlns:p14="http://schemas.microsoft.com/office/powerpoint/2010/main" val="2536210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Cilj programa</a:t>
            </a:r>
            <a:endParaRPr lang="sl-SI" dirty="0"/>
          </a:p>
        </p:txBody>
      </p:sp>
      <p:sp>
        <p:nvSpPr>
          <p:cNvPr id="3" name="Označba mesta vsebine 2"/>
          <p:cNvSpPr>
            <a:spLocks noGrp="1"/>
          </p:cNvSpPr>
          <p:nvPr>
            <p:ph idx="1"/>
          </p:nvPr>
        </p:nvSpPr>
        <p:spPr/>
        <p:txBody>
          <a:bodyPr/>
          <a:lstStyle/>
          <a:p>
            <a:r>
              <a:rPr lang="sl-SI" dirty="0" smtClean="0"/>
              <a:t>Izboljšane </a:t>
            </a:r>
            <a:r>
              <a:rPr lang="sl-SI" dirty="0"/>
              <a:t>kompetence in izboljšani dosežki mladih in večja usposobljenost izobraževalcev preko večje uporabe sodobne IKT pri poučevanju in učenju</a:t>
            </a:r>
            <a:r>
              <a:rPr lang="sl-SI" dirty="0" smtClean="0"/>
              <a:t>.</a:t>
            </a:r>
          </a:p>
          <a:p>
            <a:pPr marL="0" indent="0">
              <a:buNone/>
            </a:pPr>
            <a:endParaRPr lang="sl-SI" dirty="0" smtClean="0"/>
          </a:p>
        </p:txBody>
      </p:sp>
    </p:spTree>
    <p:extLst>
      <p:ext uri="{BB962C8B-B14F-4D97-AF65-F5344CB8AC3E}">
        <p14:creationId xmlns:p14="http://schemas.microsoft.com/office/powerpoint/2010/main" val="2738139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Namen portala</a:t>
            </a:r>
            <a:endParaRPr lang="sl-SI" dirty="0"/>
          </a:p>
        </p:txBody>
      </p:sp>
      <p:sp>
        <p:nvSpPr>
          <p:cNvPr id="3" name="Označba mesta vsebine 2"/>
          <p:cNvSpPr>
            <a:spLocks noGrp="1"/>
          </p:cNvSpPr>
          <p:nvPr>
            <p:ph idx="1"/>
          </p:nvPr>
        </p:nvSpPr>
        <p:spPr/>
        <p:txBody>
          <a:bodyPr/>
          <a:lstStyle/>
          <a:p>
            <a:r>
              <a:rPr lang="sl-SI" dirty="0" smtClean="0"/>
              <a:t>Prijava VIZ na razpis</a:t>
            </a:r>
          </a:p>
          <a:p>
            <a:r>
              <a:rPr lang="sl-SI" dirty="0" smtClean="0"/>
              <a:t>Podpisovanje pogodb</a:t>
            </a:r>
          </a:p>
          <a:p>
            <a:r>
              <a:rPr lang="sl-SI" dirty="0" smtClean="0"/>
              <a:t>Obveščanje o javnih naročilih</a:t>
            </a:r>
          </a:p>
          <a:p>
            <a:pPr lvl="2"/>
            <a:r>
              <a:rPr lang="sl-SI" dirty="0" smtClean="0"/>
              <a:t>Okvirni sporazumi</a:t>
            </a:r>
          </a:p>
          <a:p>
            <a:pPr lvl="2"/>
            <a:r>
              <a:rPr lang="sl-SI" dirty="0" smtClean="0"/>
              <a:t>Sklepi o izbiri</a:t>
            </a:r>
          </a:p>
          <a:p>
            <a:r>
              <a:rPr lang="sl-SI" dirty="0" smtClean="0"/>
              <a:t>Vlaganje dokazil:</a:t>
            </a:r>
          </a:p>
          <a:p>
            <a:pPr lvl="2"/>
            <a:r>
              <a:rPr lang="sl-SI" dirty="0"/>
              <a:t>D</a:t>
            </a:r>
            <a:r>
              <a:rPr lang="sl-SI" dirty="0" smtClean="0"/>
              <a:t>obavnic, računov, izjav o zagotovitvi lastnih sredstev in potrdil o plačilu</a:t>
            </a:r>
          </a:p>
        </p:txBody>
      </p:sp>
    </p:spTree>
    <p:extLst>
      <p:ext uri="{BB962C8B-B14F-4D97-AF65-F5344CB8AC3E}">
        <p14:creationId xmlns:p14="http://schemas.microsoft.com/office/powerpoint/2010/main" val="887163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Prijava na portal</a:t>
            </a:r>
            <a:endParaRPr lang="sl-SI" dirty="0"/>
          </a:p>
        </p:txBody>
      </p:sp>
      <p:sp>
        <p:nvSpPr>
          <p:cNvPr id="3" name="Označba mesta vsebine 2"/>
          <p:cNvSpPr>
            <a:spLocks noGrp="1"/>
          </p:cNvSpPr>
          <p:nvPr>
            <p:ph idx="1"/>
          </p:nvPr>
        </p:nvSpPr>
        <p:spPr/>
        <p:txBody>
          <a:bodyPr/>
          <a:lstStyle/>
          <a:p>
            <a:r>
              <a:rPr lang="sl-SI" dirty="0" smtClean="0"/>
              <a:t>Uporabniška navodila</a:t>
            </a:r>
            <a:br>
              <a:rPr lang="sl-SI" dirty="0" smtClean="0"/>
            </a:br>
            <a:r>
              <a:rPr lang="sl-SI" dirty="0" smtClean="0"/>
              <a:t>http</a:t>
            </a:r>
            <a:r>
              <a:rPr lang="sl-SI" dirty="0"/>
              <a:t>://</a:t>
            </a:r>
            <a:r>
              <a:rPr lang="sl-SI" dirty="0" smtClean="0"/>
              <a:t>www.arnes.si/sio-2020/edo </a:t>
            </a:r>
            <a:r>
              <a:rPr lang="sl-SI" dirty="0"/>
              <a:t>	</a:t>
            </a:r>
            <a:endParaRPr lang="sl-SI" dirty="0" smtClean="0"/>
          </a:p>
          <a:p>
            <a:r>
              <a:rPr lang="sl-SI" dirty="0" smtClean="0"/>
              <a:t>Digitalno potrdilo SIGEN-CA</a:t>
            </a:r>
          </a:p>
          <a:p>
            <a:r>
              <a:rPr lang="sl-SI" dirty="0" smtClean="0"/>
              <a:t>Splošni pogoji</a:t>
            </a:r>
            <a:r>
              <a:rPr lang="pt-BR" dirty="0"/>
              <a:t>	</a:t>
            </a:r>
          </a:p>
          <a:p>
            <a:pPr lvl="1"/>
            <a:endParaRPr lang="sl-SI" dirty="0"/>
          </a:p>
        </p:txBody>
      </p:sp>
    </p:spTree>
    <p:extLst>
      <p:ext uri="{BB962C8B-B14F-4D97-AF65-F5344CB8AC3E}">
        <p14:creationId xmlns:p14="http://schemas.microsoft.com/office/powerpoint/2010/main" val="929062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Vprašanja…</a:t>
            </a:r>
            <a:endParaRPr lang="sl-SI" dirty="0"/>
          </a:p>
        </p:txBody>
      </p:sp>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83968" y="3645024"/>
            <a:ext cx="3072405" cy="2457676"/>
          </a:xfrm>
        </p:spPr>
      </p:pic>
      <p:sp>
        <p:nvSpPr>
          <p:cNvPr id="5" name="PoljeZBesedilom 4"/>
          <p:cNvSpPr txBox="1"/>
          <p:nvPr/>
        </p:nvSpPr>
        <p:spPr>
          <a:xfrm>
            <a:off x="5292080" y="4149080"/>
            <a:ext cx="1440160" cy="1015663"/>
          </a:xfrm>
          <a:prstGeom prst="rect">
            <a:avLst/>
          </a:prstGeom>
          <a:noFill/>
        </p:spPr>
        <p:txBody>
          <a:bodyPr wrap="square" rtlCol="0">
            <a:spAutoFit/>
          </a:bodyPr>
          <a:lstStyle/>
          <a:p>
            <a:r>
              <a:rPr lang="sl-SI" sz="6000" dirty="0" smtClean="0"/>
              <a:t>?</a:t>
            </a:r>
            <a:endParaRPr lang="sl-SI" sz="6000" dirty="0"/>
          </a:p>
        </p:txBody>
      </p:sp>
      <p:sp>
        <p:nvSpPr>
          <p:cNvPr id="6" name="Pravokotnik 5"/>
          <p:cNvSpPr/>
          <p:nvPr/>
        </p:nvSpPr>
        <p:spPr>
          <a:xfrm>
            <a:off x="971600" y="1844824"/>
            <a:ext cx="6624736" cy="2062103"/>
          </a:xfrm>
          <a:prstGeom prst="rect">
            <a:avLst/>
          </a:prstGeom>
        </p:spPr>
        <p:txBody>
          <a:bodyPr wrap="square">
            <a:spAutoFit/>
          </a:bodyPr>
          <a:lstStyle/>
          <a:p>
            <a:r>
              <a:rPr lang="sl-SI" dirty="0"/>
              <a:t> </a:t>
            </a:r>
            <a:r>
              <a:rPr lang="sl-SI" dirty="0" smtClean="0"/>
              <a:t>e-pošta: </a:t>
            </a:r>
            <a:r>
              <a:rPr lang="sl-SI" dirty="0" smtClean="0">
                <a:hlinkClick r:id="rId3"/>
              </a:rPr>
              <a:t>sio-2020@arnes.si</a:t>
            </a:r>
            <a:endParaRPr lang="sl-SI" dirty="0" smtClean="0"/>
          </a:p>
          <a:p>
            <a:r>
              <a:rPr lang="sl-SI" dirty="0"/>
              <a:t> </a:t>
            </a:r>
            <a:r>
              <a:rPr lang="sl-SI" dirty="0" smtClean="0"/>
              <a:t>telefonska številka: </a:t>
            </a:r>
            <a:r>
              <a:rPr lang="sl-SI" dirty="0"/>
              <a:t>01 479 88 55</a:t>
            </a:r>
            <a:endParaRPr lang="sl-SI" dirty="0" smtClean="0"/>
          </a:p>
          <a:p>
            <a:endParaRPr lang="sl-SI" dirty="0"/>
          </a:p>
        </p:txBody>
      </p:sp>
    </p:spTree>
    <p:extLst>
      <p:ext uri="{BB962C8B-B14F-4D97-AF65-F5344CB8AC3E}">
        <p14:creationId xmlns:p14="http://schemas.microsoft.com/office/powerpoint/2010/main" val="3465254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Dejavnosti programa</a:t>
            </a:r>
            <a:endParaRPr lang="sl-SI" dirty="0"/>
          </a:p>
        </p:txBody>
      </p:sp>
      <p:sp>
        <p:nvSpPr>
          <p:cNvPr id="3" name="Označba mesta vsebine 2"/>
          <p:cNvSpPr>
            <a:spLocks noGrp="1"/>
          </p:cNvSpPr>
          <p:nvPr>
            <p:ph idx="1"/>
          </p:nvPr>
        </p:nvSpPr>
        <p:spPr/>
        <p:txBody>
          <a:bodyPr/>
          <a:lstStyle/>
          <a:p>
            <a:pPr>
              <a:spcBef>
                <a:spcPts val="600"/>
              </a:spcBef>
            </a:pPr>
            <a:r>
              <a:rPr lang="sl-SI" dirty="0" smtClean="0"/>
              <a:t>Izgradnja </a:t>
            </a:r>
            <a:r>
              <a:rPr lang="sl-SI" dirty="0"/>
              <a:t>brezžičnih omrežij na </a:t>
            </a:r>
            <a:r>
              <a:rPr lang="sl-SI" dirty="0" smtClean="0"/>
              <a:t>VIZ (WLAN2020)</a:t>
            </a:r>
            <a:endParaRPr lang="sl-SI" dirty="0"/>
          </a:p>
          <a:p>
            <a:pPr>
              <a:spcBef>
                <a:spcPts val="600"/>
              </a:spcBef>
            </a:pPr>
            <a:r>
              <a:rPr lang="sl-SI" dirty="0"/>
              <a:t>Opremljanje VIZ z IKT </a:t>
            </a:r>
            <a:r>
              <a:rPr lang="sl-SI" dirty="0" smtClean="0"/>
              <a:t>opremo (IKT2020)</a:t>
            </a:r>
            <a:endParaRPr lang="sl-SI" dirty="0"/>
          </a:p>
          <a:p>
            <a:pPr>
              <a:spcBef>
                <a:spcPts val="600"/>
              </a:spcBef>
            </a:pPr>
            <a:r>
              <a:rPr lang="sl-SI" dirty="0"/>
              <a:t>Razvoj e-storitev in e-vsebin</a:t>
            </a:r>
          </a:p>
          <a:p>
            <a:pPr marL="0" indent="0">
              <a:buNone/>
            </a:pPr>
            <a:endParaRPr lang="sl-SI" dirty="0"/>
          </a:p>
        </p:txBody>
      </p:sp>
    </p:spTree>
    <p:extLst>
      <p:ext uri="{BB962C8B-B14F-4D97-AF65-F5344CB8AC3E}">
        <p14:creationId xmlns:p14="http://schemas.microsoft.com/office/powerpoint/2010/main" val="3872605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Upravičenci programa</a:t>
            </a:r>
            <a:endParaRPr lang="sl-SI" dirty="0"/>
          </a:p>
        </p:txBody>
      </p:sp>
      <p:sp>
        <p:nvSpPr>
          <p:cNvPr id="3" name="Označba mesta vsebine 2"/>
          <p:cNvSpPr>
            <a:spLocks noGrp="1"/>
          </p:cNvSpPr>
          <p:nvPr>
            <p:ph idx="1"/>
          </p:nvPr>
        </p:nvSpPr>
        <p:spPr/>
        <p:txBody>
          <a:bodyPr/>
          <a:lstStyle/>
          <a:p>
            <a:pPr>
              <a:spcBef>
                <a:spcPts val="600"/>
              </a:spcBef>
            </a:pPr>
            <a:r>
              <a:rPr lang="sl-SI" dirty="0" smtClean="0"/>
              <a:t>Spisek je določilo </a:t>
            </a:r>
            <a:r>
              <a:rPr lang="sl-SI" dirty="0" smtClean="0"/>
              <a:t>MIZŠ, 955 VIZ</a:t>
            </a:r>
            <a:endParaRPr lang="sl-SI" dirty="0" smtClean="0"/>
          </a:p>
          <a:p>
            <a:pPr>
              <a:spcBef>
                <a:spcPts val="600"/>
              </a:spcBef>
            </a:pPr>
            <a:r>
              <a:rPr lang="sl-SI" dirty="0" smtClean="0"/>
              <a:t>Predvideva se vključitev vseh VIZ</a:t>
            </a:r>
          </a:p>
          <a:p>
            <a:pPr>
              <a:spcBef>
                <a:spcPts val="600"/>
              </a:spcBef>
            </a:pPr>
            <a:r>
              <a:rPr lang="sl-SI" dirty="0" smtClean="0"/>
              <a:t>Upravičenci:</a:t>
            </a:r>
          </a:p>
          <a:p>
            <a:pPr lvl="1">
              <a:spcBef>
                <a:spcPts val="600"/>
              </a:spcBef>
            </a:pPr>
            <a:r>
              <a:rPr lang="sl-SI" dirty="0" smtClean="0"/>
              <a:t>Osnovne </a:t>
            </a:r>
            <a:r>
              <a:rPr lang="sl-SI" dirty="0"/>
              <a:t>šole (matične in podružnice)</a:t>
            </a:r>
          </a:p>
          <a:p>
            <a:pPr lvl="1">
              <a:spcBef>
                <a:spcPts val="600"/>
              </a:spcBef>
            </a:pPr>
            <a:r>
              <a:rPr lang="sl-SI" dirty="0"/>
              <a:t>Srednje šole</a:t>
            </a:r>
          </a:p>
          <a:p>
            <a:pPr lvl="1">
              <a:spcBef>
                <a:spcPts val="600"/>
              </a:spcBef>
            </a:pPr>
            <a:r>
              <a:rPr lang="sl-SI" dirty="0"/>
              <a:t>Višje šole</a:t>
            </a:r>
          </a:p>
          <a:p>
            <a:pPr lvl="1">
              <a:spcBef>
                <a:spcPts val="600"/>
              </a:spcBef>
            </a:pPr>
            <a:r>
              <a:rPr lang="sl-SI" dirty="0"/>
              <a:t>Šole za otroke s posebnimi potrebami</a:t>
            </a:r>
          </a:p>
          <a:p>
            <a:pPr lvl="1">
              <a:spcBef>
                <a:spcPts val="600"/>
              </a:spcBef>
            </a:pPr>
            <a:r>
              <a:rPr lang="sl-SI" dirty="0"/>
              <a:t>Samostojni dijaški domovi</a:t>
            </a:r>
          </a:p>
          <a:p>
            <a:endParaRPr lang="sl-SI" dirty="0"/>
          </a:p>
        </p:txBody>
      </p:sp>
    </p:spTree>
    <p:extLst>
      <p:ext uri="{BB962C8B-B14F-4D97-AF65-F5344CB8AC3E}">
        <p14:creationId xmlns:p14="http://schemas.microsoft.com/office/powerpoint/2010/main" val="1615870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Sredstva programa</a:t>
            </a:r>
            <a:endParaRPr lang="sl-SI" dirty="0"/>
          </a:p>
        </p:txBody>
      </p:sp>
      <p:sp>
        <p:nvSpPr>
          <p:cNvPr id="10" name="Pravokotnik 9"/>
          <p:cNvSpPr/>
          <p:nvPr/>
        </p:nvSpPr>
        <p:spPr>
          <a:xfrm>
            <a:off x="1115616" y="1628775"/>
            <a:ext cx="7135298" cy="2339102"/>
          </a:xfrm>
          <a:prstGeom prst="rect">
            <a:avLst/>
          </a:prstGeom>
        </p:spPr>
        <p:txBody>
          <a:bodyPr wrap="square">
            <a:spAutoFit/>
          </a:bodyPr>
          <a:lstStyle/>
          <a:p>
            <a:r>
              <a:rPr lang="sl-SI" sz="2000" dirty="0" smtClean="0"/>
              <a:t> Program financira evropski  sklad za regionalni razvoj</a:t>
            </a:r>
          </a:p>
          <a:p>
            <a:r>
              <a:rPr lang="sl-SI" sz="2000" dirty="0" smtClean="0"/>
              <a:t> ESRR: 80% sredstva EU, 20% nacionalni viri</a:t>
            </a:r>
          </a:p>
          <a:p>
            <a:r>
              <a:rPr lang="sl-SI" sz="2000" dirty="0" smtClean="0"/>
              <a:t> Sofinanciranje VIZ v višini 15.145.302,34 €</a:t>
            </a:r>
          </a:p>
          <a:p>
            <a:endParaRPr lang="sl-SI" sz="2000" dirty="0" smtClean="0"/>
          </a:p>
          <a:p>
            <a:endParaRPr lang="sl-SI" sz="2400" dirty="0"/>
          </a:p>
        </p:txBody>
      </p:sp>
      <p:pic>
        <p:nvPicPr>
          <p:cNvPr id="12" name="Označba mesta vsebine 11"/>
          <p:cNvPicPr>
            <a:picLocks noGrp="1" noChangeAspect="1"/>
          </p:cNvPicPr>
          <p:nvPr>
            <p:ph idx="1"/>
          </p:nvPr>
        </p:nvPicPr>
        <p:blipFill>
          <a:blip r:embed="rId2"/>
          <a:stretch>
            <a:fillRect/>
          </a:stretch>
        </p:blipFill>
        <p:spPr>
          <a:xfrm>
            <a:off x="1187624" y="3212976"/>
            <a:ext cx="7345189" cy="2876537"/>
          </a:xfrm>
          <a:prstGeom prst="rect">
            <a:avLst/>
          </a:prstGeom>
        </p:spPr>
      </p:pic>
    </p:spTree>
    <p:extLst>
      <p:ext uri="{BB962C8B-B14F-4D97-AF65-F5344CB8AC3E}">
        <p14:creationId xmlns:p14="http://schemas.microsoft.com/office/powerpoint/2010/main" val="1655641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Javni razpis</a:t>
            </a:r>
            <a:endParaRPr lang="sl-SI" dirty="0"/>
          </a:p>
        </p:txBody>
      </p:sp>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47864" y="3140968"/>
            <a:ext cx="5019924" cy="3345384"/>
          </a:xfrm>
        </p:spPr>
      </p:pic>
    </p:spTree>
    <p:extLst>
      <p:ext uri="{BB962C8B-B14F-4D97-AF65-F5344CB8AC3E}">
        <p14:creationId xmlns:p14="http://schemas.microsoft.com/office/powerpoint/2010/main" val="2553126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283278"/>
            <a:ext cx="7869238" cy="1143000"/>
          </a:xfrm>
        </p:spPr>
        <p:txBody>
          <a:bodyPr/>
          <a:lstStyle/>
          <a:p>
            <a:r>
              <a:rPr lang="sl-SI" dirty="0" smtClean="0"/>
              <a:t>Sredstva za VIZ</a:t>
            </a:r>
            <a:br>
              <a:rPr lang="sl-SI" dirty="0" smtClean="0"/>
            </a:br>
            <a:r>
              <a:rPr lang="sl-SI" dirty="0"/>
              <a:t>	</a:t>
            </a:r>
            <a:r>
              <a:rPr lang="sl-SI" dirty="0" smtClean="0"/>
              <a:t>Izgradnja brezžičnih omrežij </a:t>
            </a:r>
            <a:endParaRPr lang="sl-SI" dirty="0"/>
          </a:p>
        </p:txBody>
      </p:sp>
      <p:sp>
        <p:nvSpPr>
          <p:cNvPr id="22" name="Označba mesta vsebine 21"/>
          <p:cNvSpPr>
            <a:spLocks noGrp="1"/>
          </p:cNvSpPr>
          <p:nvPr>
            <p:ph idx="1"/>
          </p:nvPr>
        </p:nvSpPr>
        <p:spPr>
          <a:xfrm>
            <a:off x="965114" y="1844824"/>
            <a:ext cx="7561263" cy="72008"/>
          </a:xfrm>
        </p:spPr>
        <p:txBody>
          <a:bodyPr/>
          <a:lstStyle/>
          <a:p>
            <a:pPr marL="0" indent="0">
              <a:buNone/>
            </a:pPr>
            <a:endParaRPr lang="sl-SI" dirty="0"/>
          </a:p>
        </p:txBody>
      </p:sp>
      <p:pic>
        <p:nvPicPr>
          <p:cNvPr id="3" name="Slika 2"/>
          <p:cNvPicPr>
            <a:picLocks noChangeAspect="1"/>
          </p:cNvPicPr>
          <p:nvPr/>
        </p:nvPicPr>
        <p:blipFill>
          <a:blip r:embed="rId2"/>
          <a:stretch>
            <a:fillRect/>
          </a:stretch>
        </p:blipFill>
        <p:spPr>
          <a:xfrm>
            <a:off x="1154906" y="2335378"/>
            <a:ext cx="7685882" cy="3188160"/>
          </a:xfrm>
          <a:prstGeom prst="rect">
            <a:avLst/>
          </a:prstGeom>
        </p:spPr>
      </p:pic>
    </p:spTree>
    <p:extLst>
      <p:ext uri="{BB962C8B-B14F-4D97-AF65-F5344CB8AC3E}">
        <p14:creationId xmlns:p14="http://schemas.microsoft.com/office/powerpoint/2010/main" val="639972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283278"/>
            <a:ext cx="7869238" cy="1143000"/>
          </a:xfrm>
        </p:spPr>
        <p:txBody>
          <a:bodyPr/>
          <a:lstStyle/>
          <a:p>
            <a:r>
              <a:rPr lang="sl-SI" dirty="0" smtClean="0"/>
              <a:t>Sredstva za VIZ</a:t>
            </a:r>
            <a:br>
              <a:rPr lang="sl-SI" dirty="0" smtClean="0"/>
            </a:br>
            <a:r>
              <a:rPr lang="sl-SI" dirty="0"/>
              <a:t>	</a:t>
            </a:r>
            <a:r>
              <a:rPr lang="sl-SI" dirty="0" smtClean="0"/>
              <a:t>Nakup IKT opreme </a:t>
            </a:r>
            <a:endParaRPr lang="sl-SI" dirty="0"/>
          </a:p>
        </p:txBody>
      </p:sp>
      <p:sp>
        <p:nvSpPr>
          <p:cNvPr id="22" name="Označba mesta vsebine 21"/>
          <p:cNvSpPr>
            <a:spLocks noGrp="1"/>
          </p:cNvSpPr>
          <p:nvPr>
            <p:ph idx="1"/>
          </p:nvPr>
        </p:nvSpPr>
        <p:spPr>
          <a:xfrm>
            <a:off x="965114" y="1844824"/>
            <a:ext cx="7561263" cy="72008"/>
          </a:xfrm>
        </p:spPr>
        <p:txBody>
          <a:bodyPr/>
          <a:lstStyle/>
          <a:p>
            <a:pPr marL="0" indent="0">
              <a:buNone/>
            </a:pPr>
            <a:endParaRPr lang="sl-SI" dirty="0"/>
          </a:p>
        </p:txBody>
      </p:sp>
      <p:pic>
        <p:nvPicPr>
          <p:cNvPr id="4" name="Slika 3"/>
          <p:cNvPicPr>
            <a:picLocks noChangeAspect="1"/>
          </p:cNvPicPr>
          <p:nvPr/>
        </p:nvPicPr>
        <p:blipFill>
          <a:blip r:embed="rId2"/>
          <a:stretch>
            <a:fillRect/>
          </a:stretch>
        </p:blipFill>
        <p:spPr>
          <a:xfrm>
            <a:off x="971550" y="2276872"/>
            <a:ext cx="7947542" cy="3188160"/>
          </a:xfrm>
          <a:prstGeom prst="rect">
            <a:avLst/>
          </a:prstGeom>
        </p:spPr>
      </p:pic>
    </p:spTree>
    <p:extLst>
      <p:ext uri="{BB962C8B-B14F-4D97-AF65-F5344CB8AC3E}">
        <p14:creationId xmlns:p14="http://schemas.microsoft.com/office/powerpoint/2010/main" val="2103528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arnes-ms-ppt-predloga">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0"/>
          </a:spcAft>
          <a:buClr>
            <a:srgbClr val="DD8729"/>
          </a:buClr>
          <a:buSzPct val="70000"/>
          <a:buFontTx/>
          <a:buChar char="•"/>
          <a:tabLst/>
          <a:defRPr kumimoji="0" lang="en-US" sz="3200" b="0" i="0" u="none" strike="noStrike" cap="none" normalizeH="0" baseline="0" smtClean="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0"/>
          </a:spcAft>
          <a:buClr>
            <a:srgbClr val="DD8729"/>
          </a:buClr>
          <a:buSzPct val="70000"/>
          <a:buFontTx/>
          <a:buChar char="•"/>
          <a:tabLst/>
          <a:defRPr kumimoji="0" lang="en-US" sz="3200" b="0" i="0" u="none" strike="noStrike" cap="none" normalizeH="0" baseline="0" smtClean="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arnes-ms-ppt-predloga</Template>
  <TotalTime>2103</TotalTime>
  <Words>873</Words>
  <Application>Microsoft Office PowerPoint</Application>
  <PresentationFormat>Diaprojekcija na zaslonu (4:3)</PresentationFormat>
  <Paragraphs>173</Paragraphs>
  <Slides>32</Slides>
  <Notes>1</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32</vt:i4>
      </vt:variant>
    </vt:vector>
  </HeadingPairs>
  <TitlesOfParts>
    <vt:vector size="35" baseType="lpstr">
      <vt:lpstr>ＭＳ Ｐゴシック</vt:lpstr>
      <vt:lpstr>Arial</vt:lpstr>
      <vt:lpstr>arnes-ms-ppt-predloga</vt:lpstr>
      <vt:lpstr>Program nadaljnje vzpostavitve IKT infrastrukture v vzgoji in izobraževanju</vt:lpstr>
      <vt:lpstr>… ali krajše SIO-2020</vt:lpstr>
      <vt:lpstr>Cilj programa</vt:lpstr>
      <vt:lpstr>Dejavnosti programa</vt:lpstr>
      <vt:lpstr>Upravičenci programa</vt:lpstr>
      <vt:lpstr>Sredstva programa</vt:lpstr>
      <vt:lpstr>Javni razpis</vt:lpstr>
      <vt:lpstr>Sredstva za VIZ  Izgradnja brezžičnih omrežij </vt:lpstr>
      <vt:lpstr>Sredstva za VIZ  Nakup IKT opreme </vt:lpstr>
      <vt:lpstr>Merila za dodelitev sredstev</vt:lpstr>
      <vt:lpstr>Kaj to pomeni za VIZ </vt:lpstr>
      <vt:lpstr>Denarni tok</vt:lpstr>
      <vt:lpstr>Potek razpisa</vt:lpstr>
      <vt:lpstr>Opremljanje VIZ z IKT opremo </vt:lpstr>
      <vt:lpstr>IKT proces</vt:lpstr>
      <vt:lpstr>Arnes izvede javna naročila za nakup IKT opreme</vt:lpstr>
      <vt:lpstr>Izgradnja brezžičnih omrežij</vt:lpstr>
      <vt:lpstr>Sodobno brezžično omrežje</vt:lpstr>
      <vt:lpstr>Organizacija dela</vt:lpstr>
      <vt:lpstr>Arnes izvede javna naročila</vt:lpstr>
      <vt:lpstr>WLAN2020 proces na VIZ</vt:lpstr>
      <vt:lpstr>Vrste upravičenih stroškov</vt:lpstr>
      <vt:lpstr>Oddaja zahtevkov za izplačilo</vt:lpstr>
      <vt:lpstr>Potrdilo o upravičenosti do odbitka DDV</vt:lpstr>
      <vt:lpstr>Zahteve glede informiranja in obveščanja javnosti</vt:lpstr>
      <vt:lpstr>Hranjenje dokumentacije</vt:lpstr>
      <vt:lpstr>Dostopnost dokumentacije nadzornim organom</vt:lpstr>
      <vt:lpstr>Omejitve glede sprememb</vt:lpstr>
      <vt:lpstr>Portal EDO</vt:lpstr>
      <vt:lpstr>Namen portala</vt:lpstr>
      <vt:lpstr>Prijava na portal</vt:lpstr>
      <vt:lpstr>Vprašanja…</vt:lpstr>
    </vt:vector>
  </TitlesOfParts>
  <Company>ARNES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NASLOV PREDAVANJA</dc:title>
  <dc:creator>domen</dc:creator>
  <cp:lastModifiedBy>Alenka Starc</cp:lastModifiedBy>
  <cp:revision>110</cp:revision>
  <cp:lastPrinted>2017-10-03T12:47:08Z</cp:lastPrinted>
  <dcterms:created xsi:type="dcterms:W3CDTF">2010-02-22T08:17:28Z</dcterms:created>
  <dcterms:modified xsi:type="dcterms:W3CDTF">2017-10-03T13:35:46Z</dcterms:modified>
</cp:coreProperties>
</file>